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91" r:id="rId3"/>
    <p:sldId id="396" r:id="rId4"/>
    <p:sldId id="397" r:id="rId5"/>
    <p:sldId id="395" r:id="rId6"/>
    <p:sldId id="398" r:id="rId7"/>
    <p:sldId id="278" r:id="rId8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97754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95506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493260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991014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488768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986521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484274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982029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1" autoAdjust="0"/>
  </p:normalViewPr>
  <p:slideViewPr>
    <p:cSldViewPr snapToGrid="0" snapToObjects="1">
      <p:cViewPr varScale="1">
        <p:scale>
          <a:sx n="81" d="100"/>
          <a:sy n="81" d="100"/>
        </p:scale>
        <p:origin x="1109" y="48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Myriad Pro Light" panose="020B0403030403020204" pitchFamily="34" charset="0"/>
              </a:rPr>
              <a:t>PENGHASILAN</a:t>
            </a:r>
          </a:p>
          <a:p>
            <a:pPr>
              <a:defRPr/>
            </a:pPr>
            <a:r>
              <a:rPr lang="en-US" sz="1400" dirty="0">
                <a:latin typeface="Myriad Pro Light" panose="020B0403030403020204" pitchFamily="34" charset="0"/>
              </a:rPr>
              <a:t>UTAMA</a:t>
            </a:r>
          </a:p>
        </c:rich>
      </c:tx>
      <c:layout>
        <c:manualLayout>
          <c:xMode val="edge"/>
          <c:yMode val="edge"/>
          <c:x val="0.36424019942707297"/>
          <c:y val="0.4456433034948649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Penghasilan Utama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07-2948-84BF-2517F78A2BB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07-2948-84BF-2517F78A2BB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07-2948-84BF-2517F78A2BB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07-2948-84BF-2517F78A2BBB}"/>
              </c:ext>
            </c:extLst>
          </c:dPt>
          <c:dLbls>
            <c:dLbl>
              <c:idx val="0"/>
              <c:layout>
                <c:manualLayout>
                  <c:x val="-4.8356137690686501E-2"/>
                  <c:y val="7.309024400631219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07-2948-84BF-2517F78A2B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yriad Pro Light" panose="020B04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Pertanian</c:v>
                </c:pt>
                <c:pt idx="1">
                  <c:v>Perdag.besar/eceran dan R.Makan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96.669999999999973</c:v>
                </c:pt>
                <c:pt idx="1">
                  <c:v>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07-2948-84BF-2517F78A2B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Myriad Pro Light" panose="020B0403030403020204" pitchFamily="34" charset="0"/>
              </a:rPr>
              <a:t>BAHAN BAKAR </a:t>
            </a:r>
          </a:p>
          <a:p>
            <a:pPr>
              <a:defRPr/>
            </a:pPr>
            <a:r>
              <a:rPr lang="en-US" sz="1400" dirty="0">
                <a:latin typeface="Myriad Pro Light" panose="020B0403030403020204" pitchFamily="34" charset="0"/>
              </a:rPr>
              <a:t>MEMASAK</a:t>
            </a:r>
          </a:p>
          <a:p>
            <a:pPr>
              <a:defRPr/>
            </a:pPr>
            <a:r>
              <a:rPr lang="en-US" sz="1400" dirty="0">
                <a:latin typeface="Myriad Pro Light" panose="020B0403030403020204" pitchFamily="34" charset="0"/>
              </a:rPr>
              <a:t> MAYORITAS</a:t>
            </a:r>
          </a:p>
        </c:rich>
      </c:tx>
      <c:layout>
        <c:manualLayout>
          <c:xMode val="edge"/>
          <c:yMode val="edge"/>
          <c:x val="0.38054168154753998"/>
          <c:y val="0.405460071432765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BAHAN BAKAR MEMASAK MAYORITAS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31-0D40-9097-8CEF8FDA58D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31-0D40-9097-8CEF8FDA58D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31-0D40-9097-8CEF8FDA58D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31-0D40-9097-8CEF8FDA58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Pertanian</c:v>
                </c:pt>
                <c:pt idx="1">
                  <c:v>Kayu Bakar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93.33</c:v>
                </c:pt>
                <c:pt idx="1">
                  <c:v>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31-0D40-9097-8CEF8FDA58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Myriad Pro Light" panose="020B0403030403020204" pitchFamily="34" charset="0"/>
              </a:rPr>
              <a:t>KOMODITI</a:t>
            </a:r>
          </a:p>
          <a:p>
            <a:pPr>
              <a:defRPr/>
            </a:pPr>
            <a:r>
              <a:rPr lang="en-US" sz="1400" dirty="0">
                <a:latin typeface="Myriad Pro Light" panose="020B0403030403020204" pitchFamily="34" charset="0"/>
              </a:rPr>
              <a:t> UTAMA</a:t>
            </a:r>
          </a:p>
        </c:rich>
      </c:tx>
      <c:layout>
        <c:manualLayout>
          <c:xMode val="edge"/>
          <c:yMode val="edge"/>
          <c:x val="0.39381469040308198"/>
          <c:y val="0.4383489546944079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KOMODITI UTAMA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67-7545-A4ED-F34D1BA25FED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67-7545-A4ED-F34D1BA25FED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67-7545-A4ED-F34D1BA25FED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67-7545-A4ED-F34D1BA25FED}"/>
              </c:ext>
            </c:extLst>
          </c:dPt>
          <c:dLbls>
            <c:dLbl>
              <c:idx val="0"/>
              <c:layout>
                <c:manualLayout>
                  <c:x val="1.1898970247187101E-2"/>
                  <c:y val="3.6545122003156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67-7545-A4ED-F34D1BA25F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yriad Pro Light" panose="020B04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Peternakan</c:v>
                </c:pt>
                <c:pt idx="1">
                  <c:v>Padi</c:v>
                </c:pt>
                <c:pt idx="2">
                  <c:v>Hortikultura</c:v>
                </c:pt>
                <c:pt idx="3">
                  <c:v>Kelapa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41.38</c:v>
                </c:pt>
                <c:pt idx="1">
                  <c:v>31.03</c:v>
                </c:pt>
                <c:pt idx="2">
                  <c:v>24.14</c:v>
                </c:pt>
                <c:pt idx="3">
                  <c:v>3.45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67-7545-A4ED-F34D1BA25F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920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95506" latinLnBrk="0">
      <a:defRPr sz="1300">
        <a:latin typeface="+mn-lt"/>
        <a:ea typeface="+mn-ea"/>
        <a:cs typeface="+mn-cs"/>
        <a:sym typeface="Calibri"/>
      </a:defRPr>
    </a:lvl1pPr>
    <a:lvl2pPr indent="228600" defTabSz="995506" latinLnBrk="0">
      <a:defRPr sz="1300">
        <a:latin typeface="+mn-lt"/>
        <a:ea typeface="+mn-ea"/>
        <a:cs typeface="+mn-cs"/>
        <a:sym typeface="Calibri"/>
      </a:defRPr>
    </a:lvl2pPr>
    <a:lvl3pPr indent="457200" defTabSz="995506" latinLnBrk="0">
      <a:defRPr sz="1300">
        <a:latin typeface="+mn-lt"/>
        <a:ea typeface="+mn-ea"/>
        <a:cs typeface="+mn-cs"/>
        <a:sym typeface="Calibri"/>
      </a:defRPr>
    </a:lvl3pPr>
    <a:lvl4pPr indent="685800" defTabSz="995506" latinLnBrk="0">
      <a:defRPr sz="1300">
        <a:latin typeface="+mn-lt"/>
        <a:ea typeface="+mn-ea"/>
        <a:cs typeface="+mn-cs"/>
        <a:sym typeface="Calibri"/>
      </a:defRPr>
    </a:lvl4pPr>
    <a:lvl5pPr indent="914400" defTabSz="995506" latinLnBrk="0">
      <a:defRPr sz="1300">
        <a:latin typeface="+mn-lt"/>
        <a:ea typeface="+mn-ea"/>
        <a:cs typeface="+mn-cs"/>
        <a:sym typeface="Calibri"/>
      </a:defRPr>
    </a:lvl5pPr>
    <a:lvl6pPr indent="1143000" defTabSz="995506" latinLnBrk="0">
      <a:defRPr sz="1300">
        <a:latin typeface="+mn-lt"/>
        <a:ea typeface="+mn-ea"/>
        <a:cs typeface="+mn-cs"/>
        <a:sym typeface="Calibri"/>
      </a:defRPr>
    </a:lvl6pPr>
    <a:lvl7pPr indent="1371600" defTabSz="995506" latinLnBrk="0">
      <a:defRPr sz="1300">
        <a:latin typeface="+mn-lt"/>
        <a:ea typeface="+mn-ea"/>
        <a:cs typeface="+mn-cs"/>
        <a:sym typeface="Calibri"/>
      </a:defRPr>
    </a:lvl7pPr>
    <a:lvl8pPr indent="1600200" defTabSz="995506" latinLnBrk="0">
      <a:defRPr sz="1300">
        <a:latin typeface="+mn-lt"/>
        <a:ea typeface="+mn-ea"/>
        <a:cs typeface="+mn-cs"/>
        <a:sym typeface="Calibri"/>
      </a:defRPr>
    </a:lvl8pPr>
    <a:lvl9pPr indent="1828800" defTabSz="995506" latinLnBrk="0">
      <a:defRPr sz="13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"/>
            <a:ext cx="10691814" cy="755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Oval 10"/>
          <p:cNvSpPr/>
          <p:nvPr/>
        </p:nvSpPr>
        <p:spPr>
          <a:xfrm>
            <a:off x="9664168" y="6931741"/>
            <a:ext cx="552977" cy="552977"/>
          </a:xfrm>
          <a:prstGeom prst="ellipse">
            <a:avLst/>
          </a:prstGeom>
          <a:solidFill>
            <a:srgbClr val="3164A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03890" y="7077131"/>
            <a:ext cx="273534" cy="2616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78400" y="1663700"/>
            <a:ext cx="5145088" cy="4292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542" y="358913"/>
            <a:ext cx="669601" cy="7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79945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Oval 19"/>
          <p:cNvSpPr/>
          <p:nvPr/>
        </p:nvSpPr>
        <p:spPr>
          <a:xfrm>
            <a:off x="9664168" y="6931741"/>
            <a:ext cx="552977" cy="552977"/>
          </a:xfrm>
          <a:prstGeom prst="ellipse">
            <a:avLst/>
          </a:prstGeom>
          <a:solidFill>
            <a:srgbClr val="3164A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735062" y="400410"/>
            <a:ext cx="9221690" cy="58343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83AF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03890" y="7077131"/>
            <a:ext cx="273534" cy="2616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93810" y="2012590"/>
            <a:ext cx="5062942" cy="981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latin typeface="Myriad Pro Light"/>
                <a:ea typeface="Myriad Pro Light"/>
                <a:cs typeface="Myriad Pro Light"/>
                <a:sym typeface="Myriad Pro Light"/>
              </a:defRPr>
            </a:lvl1pPr>
            <a:lvl2pPr marL="650962" indent="-146991">
              <a:buFontTx/>
              <a:defRPr sz="1400">
                <a:latin typeface="Myriad Pro Light"/>
                <a:ea typeface="Myriad Pro Light"/>
                <a:cs typeface="Myriad Pro Light"/>
                <a:sym typeface="Myriad Pro Light"/>
              </a:defRPr>
            </a:lvl2pPr>
            <a:lvl3pPr marL="1154934" indent="-146991">
              <a:buFontTx/>
              <a:defRPr sz="1400">
                <a:latin typeface="Myriad Pro Light"/>
                <a:ea typeface="Myriad Pro Light"/>
                <a:cs typeface="Myriad Pro Light"/>
                <a:sym typeface="Myriad Pro Light"/>
              </a:defRPr>
            </a:lvl3pPr>
            <a:lvl4pPr marL="1658905" indent="-146991">
              <a:buFontTx/>
              <a:defRPr sz="1400">
                <a:latin typeface="Myriad Pro Light"/>
                <a:ea typeface="Myriad Pro Light"/>
                <a:cs typeface="Myriad Pro Light"/>
                <a:sym typeface="Myriad Pro Light"/>
              </a:defRPr>
            </a:lvl4pPr>
            <a:lvl5pPr marL="2162877" indent="-146991">
              <a:buFontTx/>
              <a:defRPr sz="1400">
                <a:latin typeface="Myriad Pro Light"/>
                <a:ea typeface="Myriad Pro Light"/>
                <a:cs typeface="Myriad Pro Light"/>
                <a:sym typeface="Myriad Pr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893809" y="1431428"/>
            <a:ext cx="5062943" cy="5322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3164A4"/>
                </a:solidFill>
              </a:defRPr>
            </a:pPr>
            <a:endParaRPr/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93810" y="3862842"/>
            <a:ext cx="5062942" cy="9817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latin typeface="Myriad Pro Light"/>
                <a:ea typeface="Myriad Pro Light"/>
                <a:cs typeface="Myriad Pro Light"/>
                <a:sym typeface="Myriad Pro Light"/>
              </a:defRPr>
            </a:pPr>
            <a:endParaRPr/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893809" y="3281679"/>
            <a:ext cx="5062943" cy="5322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3164A4"/>
                </a:solidFill>
              </a:defRPr>
            </a:pPr>
            <a:endParaRPr/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893810" y="5683634"/>
            <a:ext cx="5062942" cy="9817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latin typeface="Myriad Pro Light"/>
                <a:ea typeface="Myriad Pro Light"/>
                <a:cs typeface="Myriad Pro Light"/>
                <a:sym typeface="Myriad Pro Light"/>
              </a:defRPr>
            </a:pPr>
            <a:endParaRPr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4893809" y="5102471"/>
            <a:ext cx="5062943" cy="5322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3164A4"/>
                </a:solidFill>
              </a:defRPr>
            </a:pPr>
            <a:endParaRPr/>
          </a:p>
        </p:txBody>
      </p:sp>
      <p:pic>
        <p:nvPicPr>
          <p:cNvPr id="80" name="Picture 29" descr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542" y="358913"/>
            <a:ext cx="669601" cy="7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79945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735062" y="400410"/>
            <a:ext cx="9221690" cy="58343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83AF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Round Same Side Corner Rectangle 7"/>
          <p:cNvSpPr/>
          <p:nvPr/>
        </p:nvSpPr>
        <p:spPr>
          <a:xfrm>
            <a:off x="735062" y="2133599"/>
            <a:ext cx="2160000" cy="3089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1127"/>
                  <a:pt x="21600" y="251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517"/>
                </a:lnTo>
                <a:cubicBezTo>
                  <a:pt x="0" y="1127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062" y="3150391"/>
            <a:ext cx="1980001" cy="181127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1pPr>
            <a:lvl2pPr marL="671961" indent="-167990" algn="ctr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2pPr>
            <a:lvl3pPr marL="1175933" indent="-167990" algn="ctr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3pPr>
            <a:lvl4pPr marL="1679904" indent="-167990" algn="ctr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4pPr>
            <a:lvl5pPr marL="2183876" indent="-167990" algn="ctr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825062" y="2518597"/>
            <a:ext cx="1980001" cy="63179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2000" b="1">
                <a:solidFill>
                  <a:srgbClr val="3164A4"/>
                </a:solidFill>
              </a:defRPr>
            </a:pPr>
            <a:endParaRPr/>
          </a:p>
        </p:txBody>
      </p:sp>
      <p:pic>
        <p:nvPicPr>
          <p:cNvPr id="92" name="Picture 41" descr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542" y="358913"/>
            <a:ext cx="669601" cy="718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5" name="Group"/>
          <p:cNvGrpSpPr/>
          <p:nvPr/>
        </p:nvGrpSpPr>
        <p:grpSpPr>
          <a:xfrm>
            <a:off x="9654123" y="6928829"/>
            <a:ext cx="552401" cy="1523021"/>
            <a:chOff x="0" y="0"/>
            <a:chExt cx="552400" cy="1523020"/>
          </a:xfrm>
        </p:grpSpPr>
        <p:sp>
          <p:nvSpPr>
            <p:cNvPr id="93" name="Oval 31"/>
            <p:cNvSpPr/>
            <p:nvPr/>
          </p:nvSpPr>
          <p:spPr>
            <a:xfrm>
              <a:off x="0" y="0"/>
              <a:ext cx="552401" cy="552745"/>
            </a:xfrm>
            <a:prstGeom prst="ellipse">
              <a:avLst/>
            </a:prstGeom>
            <a:solidFill>
              <a:srgbClr val="3164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95505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253020"/>
              <a:ext cx="552401" cy="1270001"/>
            </a:xfrm>
            <a:prstGeom prst="rect">
              <a:avLst/>
            </a:prstGeom>
            <a:solidFill>
              <a:srgbClr val="2B65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95505"/>
              <a:endParaRPr/>
            </a:p>
          </p:txBody>
        </p:sp>
      </p:grp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03890" y="7077131"/>
            <a:ext cx="273534" cy="2616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"/>
            <a:ext cx="10691814" cy="755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val 29"/>
          <p:cNvSpPr/>
          <p:nvPr/>
        </p:nvSpPr>
        <p:spPr>
          <a:xfrm>
            <a:off x="9664168" y="6931741"/>
            <a:ext cx="552977" cy="552977"/>
          </a:xfrm>
          <a:prstGeom prst="ellipse">
            <a:avLst/>
          </a:prstGeom>
          <a:solidFill>
            <a:srgbClr val="3164A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735062" y="400410"/>
            <a:ext cx="9221690" cy="583438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rgbClr val="83AF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03890" y="7077131"/>
            <a:ext cx="273534" cy="2616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4073" y="1665788"/>
            <a:ext cx="2766648" cy="139606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1pPr>
            <a:lvl2pPr marL="671961" indent="-167990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2pPr>
            <a:lvl3pPr marL="1175933" indent="-167990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3pPr>
            <a:lvl4pPr marL="1679904" indent="-167990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4pPr>
            <a:lvl5pPr marL="2183876" indent="-167990">
              <a:buFontTx/>
              <a:defRPr sz="1600">
                <a:latin typeface="Myriad Pro Light"/>
                <a:ea typeface="Myriad Pro Light"/>
                <a:cs typeface="Myriad Pro Light"/>
                <a:sym typeface="Myriad Pr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74073" y="1204912"/>
            <a:ext cx="2766648" cy="46037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600" b="1">
                <a:solidFill>
                  <a:srgbClr val="3164A4"/>
                </a:solidFill>
              </a:defRPr>
            </a:pPr>
            <a:endParaRPr/>
          </a:p>
        </p:txBody>
      </p:sp>
      <p:sp>
        <p:nvSpPr>
          <p:cNvPr id="109" name="Slide Number Placeholder 3"/>
          <p:cNvSpPr txBox="1"/>
          <p:nvPr/>
        </p:nvSpPr>
        <p:spPr>
          <a:xfrm>
            <a:off x="9757456" y="6975529"/>
            <a:ext cx="366400" cy="4648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3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endParaRPr/>
          </a:p>
        </p:txBody>
      </p:sp>
      <p:pic>
        <p:nvPicPr>
          <p:cNvPr id="110" name="Picture 31" descr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542" y="358913"/>
            <a:ext cx="669601" cy="7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4" cy="755953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ounded Rectangle 13"/>
          <p:cNvSpPr/>
          <p:nvPr/>
        </p:nvSpPr>
        <p:spPr>
          <a:xfrm>
            <a:off x="-800994" y="3938163"/>
            <a:ext cx="10011256" cy="112416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TextBox 7"/>
          <p:cNvSpPr txBox="1"/>
          <p:nvPr/>
        </p:nvSpPr>
        <p:spPr>
          <a:xfrm>
            <a:off x="1265418" y="4053978"/>
            <a:ext cx="3853545" cy="28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A5CD39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Yayasan Rumah Energi</a:t>
            </a:r>
          </a:p>
        </p:txBody>
      </p:sp>
      <p:sp>
        <p:nvSpPr>
          <p:cNvPr id="120" name="TextBox 8"/>
          <p:cNvSpPr txBox="1"/>
          <p:nvPr/>
        </p:nvSpPr>
        <p:spPr>
          <a:xfrm>
            <a:off x="1265418" y="4438691"/>
            <a:ext cx="2440951" cy="41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727D80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Jl. Pejaten Barat No.30A, Ps. Minggu,</a:t>
            </a:r>
          </a:p>
          <a:p>
            <a:pPr>
              <a:defRPr sz="1200">
                <a:solidFill>
                  <a:srgbClr val="727D80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Jakarta Selatan, DKI Jakarta 12550</a:t>
            </a:r>
          </a:p>
        </p:txBody>
      </p:sp>
      <p:pic>
        <p:nvPicPr>
          <p:cNvPr id="121" name="Picture 5" descr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8" y="2120386"/>
            <a:ext cx="1177762" cy="126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9"/>
          <p:cNvSpPr txBox="1"/>
          <p:nvPr/>
        </p:nvSpPr>
        <p:spPr>
          <a:xfrm>
            <a:off x="4069293" y="4438691"/>
            <a:ext cx="2392182" cy="41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A5CD39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Tel. </a:t>
            </a:r>
            <a:r>
              <a:rPr>
                <a:solidFill>
                  <a:srgbClr val="727D80"/>
                </a:solidFill>
              </a:rPr>
              <a:t>+62-21 782 1086 / 782 1090 </a:t>
            </a:r>
          </a:p>
          <a:p>
            <a:pPr>
              <a:defRPr sz="1200">
                <a:solidFill>
                  <a:srgbClr val="A5CD39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Fax. </a:t>
            </a:r>
            <a:r>
              <a:rPr>
                <a:solidFill>
                  <a:srgbClr val="727D80"/>
                </a:solidFill>
              </a:rPr>
              <a:t>+62-21 780 4443</a:t>
            </a:r>
          </a:p>
        </p:txBody>
      </p:sp>
      <p:sp>
        <p:nvSpPr>
          <p:cNvPr id="123" name="TextBox 10"/>
          <p:cNvSpPr txBox="1"/>
          <p:nvPr/>
        </p:nvSpPr>
        <p:spPr>
          <a:xfrm>
            <a:off x="6824401" y="4438691"/>
            <a:ext cx="2246449" cy="41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A5CD39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E-mail. </a:t>
            </a:r>
            <a:r>
              <a:rPr>
                <a:solidFill>
                  <a:srgbClr val="727D80"/>
                </a:solidFill>
              </a:rPr>
              <a:t>info@rumahenergi.org</a:t>
            </a:r>
          </a:p>
          <a:p>
            <a:pPr>
              <a:defRPr sz="1200">
                <a:solidFill>
                  <a:srgbClr val="3164A4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www.rumahenergi.org</a:t>
            </a:r>
          </a:p>
        </p:txBody>
      </p:sp>
      <p:sp>
        <p:nvSpPr>
          <p:cNvPr id="124" name="Straight Connector 3"/>
          <p:cNvSpPr/>
          <p:nvPr/>
        </p:nvSpPr>
        <p:spPr>
          <a:xfrm>
            <a:off x="3828288" y="4438691"/>
            <a:ext cx="1" cy="461665"/>
          </a:xfrm>
          <a:prstGeom prst="line">
            <a:avLst/>
          </a:prstGeom>
          <a:ln w="6350">
            <a:solidFill>
              <a:srgbClr val="5E635F"/>
            </a:solidFill>
            <a:prstDash val="sysDot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Straight Connector 12"/>
          <p:cNvSpPr/>
          <p:nvPr/>
        </p:nvSpPr>
        <p:spPr>
          <a:xfrm>
            <a:off x="6498051" y="4438691"/>
            <a:ext cx="1" cy="461665"/>
          </a:xfrm>
          <a:prstGeom prst="line">
            <a:avLst/>
          </a:prstGeom>
          <a:ln w="6350">
            <a:solidFill>
              <a:srgbClr val="5E635F"/>
            </a:solidFill>
            <a:prstDash val="sysDot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68843" cy="7556500"/>
          </a:xfrm>
          <a:prstGeom prst="rect">
            <a:avLst/>
          </a:prstGeom>
        </p:spPr>
      </p:pic>
      <p:sp>
        <p:nvSpPr>
          <p:cNvPr id="32" name="Oval 31"/>
          <p:cNvSpPr/>
          <p:nvPr userDrawn="1"/>
        </p:nvSpPr>
        <p:spPr>
          <a:xfrm>
            <a:off x="9654124" y="6928830"/>
            <a:ext cx="552400" cy="552743"/>
          </a:xfrm>
          <a:prstGeom prst="ellipse">
            <a:avLst/>
          </a:prstGeom>
          <a:solidFill>
            <a:srgbClr val="31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8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10553" y="6857562"/>
            <a:ext cx="287897" cy="292388"/>
          </a:xfrm>
        </p:spPr>
        <p:txBody>
          <a:bodyPr/>
          <a:lstStyle/>
          <a:p>
            <a:fld id="{16648CAC-5908-334E-89EB-6CE867BE0A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4298" y="400242"/>
            <a:ext cx="9212104" cy="5831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734298" y="2132704"/>
            <a:ext cx="2157755" cy="30882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8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4204" y="3149068"/>
            <a:ext cx="1977942" cy="1810517"/>
          </a:xfrm>
        </p:spPr>
        <p:txBody>
          <a:bodyPr>
            <a:noAutofit/>
          </a:bodyPr>
          <a:lstStyle>
            <a:lvl1pPr marL="0" indent="0" algn="ctr">
              <a:buNone/>
              <a:defRPr sz="1598" b="0" i="0">
                <a:solidFill>
                  <a:srgbClr val="5E635F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24204" y="2517539"/>
            <a:ext cx="1977942" cy="631527"/>
          </a:xfrm>
        </p:spPr>
        <p:txBody>
          <a:bodyPr>
            <a:noAutofit/>
          </a:bodyPr>
          <a:lstStyle>
            <a:lvl1pPr marL="0" indent="0" algn="ctr">
              <a:buNone/>
              <a:defRPr sz="1998" b="1">
                <a:solidFill>
                  <a:srgbClr val="3164A4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619" y="358764"/>
            <a:ext cx="668904" cy="7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"/>
            <a:ext cx="10680700" cy="7555924"/>
          </a:xfrm>
          <a:prstGeom prst="rect">
            <a:avLst/>
          </a:prstGeom>
        </p:spPr>
      </p:pic>
      <p:sp>
        <p:nvSpPr>
          <p:cNvPr id="20" name="Oval 19"/>
          <p:cNvSpPr/>
          <p:nvPr userDrawn="1"/>
        </p:nvSpPr>
        <p:spPr>
          <a:xfrm>
            <a:off x="9654124" y="6929118"/>
            <a:ext cx="552400" cy="552743"/>
          </a:xfrm>
          <a:prstGeom prst="ellipse">
            <a:avLst/>
          </a:prstGeom>
          <a:solidFill>
            <a:srgbClr val="31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0553" y="6857562"/>
            <a:ext cx="287897" cy="292388"/>
          </a:xfrm>
        </p:spPr>
        <p:txBody>
          <a:bodyPr/>
          <a:lstStyle/>
          <a:p>
            <a:fld id="{16648CAC-5908-334E-89EB-6CE867BE0A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7223965" y="2509862"/>
            <a:ext cx="3127305" cy="4073523"/>
          </a:xfrm>
        </p:spPr>
        <p:txBody>
          <a:bodyPr>
            <a:normAutofit/>
          </a:bodyPr>
          <a:lstStyle>
            <a:lvl1pPr marL="0" indent="0">
              <a:buNone/>
              <a:defRPr sz="1399">
                <a:solidFill>
                  <a:srgbClr val="5E635F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223963" y="1513839"/>
            <a:ext cx="3127307" cy="996531"/>
          </a:xfrm>
        </p:spPr>
        <p:txBody>
          <a:bodyPr>
            <a:noAutofit/>
          </a:bodyPr>
          <a:lstStyle>
            <a:lvl1pPr marL="0" indent="0">
              <a:buNone/>
              <a:defRPr sz="3197" b="1">
                <a:solidFill>
                  <a:srgbClr val="3164A4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619" y="358764"/>
            <a:ext cx="668904" cy="7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17478" y="3202206"/>
            <a:ext cx="9656671" cy="26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336" y="358913"/>
            <a:ext cx="838201" cy="89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0" descr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691814" cy="75595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34034" y="1763183"/>
            <a:ext cx="9612632" cy="49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08420" y="6800556"/>
            <a:ext cx="2492164" cy="406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62" r:id="rId7"/>
    <p:sldLayoutId id="2147483663" r:id="rId8"/>
  </p:sldLayoutIdLst>
  <p:transition spd="med"/>
  <p:txStyles>
    <p:titleStyle>
      <a:lvl1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1pPr>
      <a:lvl2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2pPr>
      <a:lvl3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3pPr>
      <a:lvl4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4pPr>
      <a:lvl5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5pPr>
      <a:lvl6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6pPr>
      <a:lvl7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7pPr>
      <a:lvl8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8pPr>
      <a:lvl9pPr marL="0" marR="0" indent="0" algn="ctr" defTabSz="10079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Myriad Pro"/>
          <a:ea typeface="Myriad Pro"/>
          <a:cs typeface="Myriad Pro"/>
          <a:sym typeface="Myriad Pro"/>
        </a:defRPr>
      </a:lvl9pPr>
    </p:titleStyle>
    <p:bodyStyle>
      <a:lvl1pPr marL="251985" marR="0" indent="-251985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1pPr>
      <a:lvl2pPr marL="755957" marR="0" indent="-251986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2pPr>
      <a:lvl3pPr marL="1259929" marR="0" indent="-251985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3pPr>
      <a:lvl4pPr marL="1763900" marR="0" indent="-251985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4pPr>
      <a:lvl5pPr marL="2267872" marR="0" indent="-251985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5pPr>
      <a:lvl6pPr marL="2838156" marR="0" indent="-318298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6pPr>
      <a:lvl7pPr marL="3342127" marR="0" indent="-318298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7pPr>
      <a:lvl8pPr marL="3846099" marR="0" indent="-318298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8pPr>
      <a:lvl9pPr marL="4350070" marR="0" indent="-318298" algn="l" defTabSz="1007943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5E635F"/>
          </a:solidFill>
          <a:uFillTx/>
          <a:latin typeface="Myriad Pro"/>
          <a:ea typeface="Myriad Pro"/>
          <a:cs typeface="Myriad Pro"/>
          <a:sym typeface="Myriad Pro"/>
        </a:defRPr>
      </a:lvl9pPr>
    </p:bodyStyle>
    <p:otherStyle>
      <a:lvl1pPr marL="0" marR="0" indent="0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1pPr>
      <a:lvl2pPr marL="0" marR="0" indent="497754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2pPr>
      <a:lvl3pPr marL="0" marR="0" indent="995506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3pPr>
      <a:lvl4pPr marL="0" marR="0" indent="1493260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4pPr>
      <a:lvl5pPr marL="0" marR="0" indent="1991014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5pPr>
      <a:lvl6pPr marL="0" marR="0" indent="2488768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6pPr>
      <a:lvl7pPr marL="0" marR="0" indent="2986521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7pPr>
      <a:lvl8pPr marL="0" marR="0" indent="3484274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8pPr>
      <a:lvl9pPr marL="0" marR="0" indent="3982029" algn="ctr" defTabSz="9955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028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87"/>
          <p:cNvSpPr/>
          <p:nvPr/>
        </p:nvSpPr>
        <p:spPr>
          <a:xfrm>
            <a:off x="-100329" y="0"/>
            <a:ext cx="10781029" cy="7634702"/>
          </a:xfrm>
          <a:prstGeom prst="rect">
            <a:avLst/>
          </a:prstGeom>
          <a:solidFill>
            <a:srgbClr val="B4BBB2">
              <a:alpha val="20000"/>
            </a:srgbClr>
          </a:solidFill>
          <a:ln w="12700">
            <a:miter lim="400000"/>
          </a:ln>
        </p:spPr>
        <p:txBody>
          <a:bodyPr lIns="45717" tIns="45717" rIns="45717" bIns="4571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99"/>
          </a:p>
        </p:txBody>
      </p:sp>
      <p:sp>
        <p:nvSpPr>
          <p:cNvPr id="259" name="Rounded Rectangle 86"/>
          <p:cNvSpPr/>
          <p:nvPr/>
        </p:nvSpPr>
        <p:spPr>
          <a:xfrm>
            <a:off x="4141109" y="276281"/>
            <a:ext cx="11598854" cy="915082"/>
          </a:xfrm>
          <a:prstGeom prst="roundRect">
            <a:avLst>
              <a:gd name="adj" fmla="val 50000"/>
            </a:avLst>
          </a:prstGeom>
          <a:solidFill>
            <a:srgbClr val="112649"/>
          </a:solidFill>
          <a:ln w="12700">
            <a:solidFill>
              <a:srgbClr val="92D050"/>
            </a:solidFill>
            <a:miter lim="400000"/>
          </a:ln>
        </p:spPr>
        <p:txBody>
          <a:bodyPr lIns="45717" tIns="45717" rIns="45717" bIns="4571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99"/>
          </a:p>
        </p:txBody>
      </p:sp>
      <p:sp>
        <p:nvSpPr>
          <p:cNvPr id="260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9835788" y="7029697"/>
            <a:ext cx="210506" cy="3371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262" name="Rounded Rectangle 86"/>
          <p:cNvSpPr/>
          <p:nvPr/>
        </p:nvSpPr>
        <p:spPr>
          <a:xfrm>
            <a:off x="-2495853" y="5763479"/>
            <a:ext cx="12738950" cy="1094918"/>
          </a:xfrm>
          <a:prstGeom prst="roundRect">
            <a:avLst>
              <a:gd name="adj" fmla="val 45895"/>
            </a:avLst>
          </a:prstGeom>
          <a:solidFill>
            <a:srgbClr val="112649"/>
          </a:solidFill>
          <a:ln w="12700">
            <a:solidFill>
              <a:srgbClr val="92D050"/>
            </a:solidFill>
            <a:miter lim="400000"/>
          </a:ln>
        </p:spPr>
        <p:txBody>
          <a:bodyPr lIns="45717" tIns="45717" rIns="45717" bIns="4571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99"/>
          </a:p>
        </p:txBody>
      </p:sp>
      <p:graphicFrame>
        <p:nvGraphicFramePr>
          <p:cNvPr id="272" name="Table 82"/>
          <p:cNvGraphicFramePr/>
          <p:nvPr>
            <p:extLst>
              <p:ext uri="{D42A27DB-BD31-4B8C-83A1-F6EECF244321}">
                <p14:modId xmlns:p14="http://schemas.microsoft.com/office/powerpoint/2010/main" val="3867120893"/>
              </p:ext>
            </p:extLst>
          </p:nvPr>
        </p:nvGraphicFramePr>
        <p:xfrm>
          <a:off x="765282" y="5925580"/>
          <a:ext cx="7547478" cy="853418"/>
        </p:xfrm>
        <a:graphic>
          <a:graphicData uri="http://schemas.openxmlformats.org/drawingml/2006/table">
            <a:tbl>
              <a:tblPr firstRow="1" bandRow="1"/>
              <a:tblGrid>
                <a:gridCol w="147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6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09">
                <a:tc>
                  <a:txBody>
                    <a:bodyPr/>
                    <a:lstStyle/>
                    <a:p>
                      <a:pPr algn="l" defTabSz="1007943">
                        <a:defRPr sz="1100" b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Total Unit Biogas 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Terbangun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18" marR="45718" marT="45718" marB="4571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100" b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Penerima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Manfaat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 Biogas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18" marR="45718" marT="45718" marB="45718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ID" sz="1000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Mitra (CV, </a:t>
                      </a:r>
                      <a:r>
                        <a:rPr lang="en-ID" sz="1000" dirty="0" err="1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Koperasi</a:t>
                      </a:r>
                      <a:r>
                        <a:rPr lang="en-ID" sz="1000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, Credit Union)</a:t>
                      </a:r>
                      <a:endParaRPr sz="1000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18" marR="45718" marT="45718" marB="45718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 err="1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Tukang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Terlatih</a:t>
                      </a:r>
                      <a:endParaRPr sz="1000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18" marR="45718" marT="45718" marB="45718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00" dirty="0" err="1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Petani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Terlatih</a:t>
                      </a:r>
                      <a:endParaRPr sz="1000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18" marR="45718" marT="45718" marB="45718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09">
                <a:tc>
                  <a:txBody>
                    <a:bodyPr/>
                    <a:lstStyle/>
                    <a:p>
                      <a:pPr algn="l" defTabSz="1007943">
                        <a:defRPr sz="1800"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2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5.184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Unit  
</a:t>
                      </a:r>
                    </a:p>
                  </a:txBody>
                  <a:tcPr marL="45718" marR="45718" marT="45718" marB="45718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800"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11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9.266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orang</a:t>
                      </a:r>
                      <a:endParaRPr sz="1000" b="1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18" marR="45718" marT="45718" marB="45718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800"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47 </a:t>
                      </a:r>
                      <a:r>
                        <a:rPr lang="en-US" sz="1000" b="1" dirty="0" err="1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mitra</a:t>
                      </a:r>
                      <a:endParaRPr sz="1000" b="1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18" marR="45718" marT="45718" marB="45718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800"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1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.450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orang</a:t>
                      </a:r>
                      <a:endParaRPr sz="1000" b="1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18" marR="45718" marT="45718" marB="45718" horzOverflow="overflow">
                    <a:lnL w="6350">
                      <a:solidFill>
                        <a:srgbClr val="FFFFFF"/>
                      </a:solidFill>
                      <a:miter lim="400000"/>
                    </a:lnL>
                    <a:lnR w="635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07943">
                        <a:defRPr sz="1800"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27.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8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93 orang</a:t>
                      </a:r>
                      <a:endParaRPr sz="1000" b="1" dirty="0">
                        <a:solidFill>
                          <a:srgbClr val="FFFFFF"/>
                        </a:solidFill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18" marR="45718" marT="45718" marB="45718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6" name="Text Placeholder 4"/>
          <p:cNvSpPr txBox="1"/>
          <p:nvPr/>
        </p:nvSpPr>
        <p:spPr>
          <a:xfrm>
            <a:off x="435364" y="361324"/>
            <a:ext cx="3313235" cy="99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>
            <a:noAutofit/>
          </a:bodyPr>
          <a:lstStyle/>
          <a:p>
            <a:pPr defTabSz="1007962">
              <a:lnSpc>
                <a:spcPct val="70000"/>
              </a:lnSpc>
              <a:defRPr sz="2800">
                <a:solidFill>
                  <a:srgbClr val="85B140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3600" dirty="0" err="1">
                <a:latin typeface="Myriad Pro"/>
                <a:ea typeface="Myriad Pro"/>
                <a:cs typeface="Myriad Pro"/>
                <a:sym typeface="Myriad Pro"/>
              </a:rPr>
              <a:t>Capaian</a:t>
            </a:r>
            <a:endParaRPr lang="en-US" sz="3600" dirty="0">
              <a:latin typeface="Myriad Pro"/>
              <a:ea typeface="Myriad Pro"/>
              <a:cs typeface="Myriad Pro"/>
              <a:sym typeface="Myriad Pro"/>
            </a:endParaRPr>
          </a:p>
          <a:p>
            <a:pPr defTabSz="1007962">
              <a:lnSpc>
                <a:spcPct val="70000"/>
              </a:lnSpc>
              <a:defRPr sz="2800">
                <a:solidFill>
                  <a:srgbClr val="85B140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3600" b="1" dirty="0">
                <a:latin typeface="Myriad Pro"/>
                <a:ea typeface="Myriad Pro"/>
                <a:cs typeface="Myriad Pro"/>
                <a:sym typeface="Myriad Pro"/>
              </a:rPr>
              <a:t>Program BIRU</a:t>
            </a:r>
            <a:endParaRPr sz="3600" b="1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298" name="Since 2012 until now we have operated…"/>
          <p:cNvSpPr txBox="1"/>
          <p:nvPr/>
        </p:nvSpPr>
        <p:spPr>
          <a:xfrm>
            <a:off x="4499041" y="472209"/>
            <a:ext cx="3954090" cy="523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7" tIns="45717" rIns="45717" bIns="45717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en-ID" sz="1401" dirty="0">
                <a:latin typeface="Myriad Pro Light" panose="020B0403030403020204" pitchFamily="34" charset="0"/>
              </a:rPr>
              <a:t>Program BIRU </a:t>
            </a:r>
            <a:r>
              <a:rPr lang="en-ID" sz="1401" dirty="0" err="1">
                <a:latin typeface="Myriad Pro Light" panose="020B0403030403020204" pitchFamily="34" charset="0"/>
              </a:rPr>
              <a:t>telah</a:t>
            </a:r>
            <a:r>
              <a:rPr lang="en-ID" sz="1401" dirty="0">
                <a:latin typeface="Myriad Pro Light" panose="020B0403030403020204" pitchFamily="34" charset="0"/>
              </a:rPr>
              <a:t> </a:t>
            </a:r>
            <a:r>
              <a:rPr lang="en-ID" sz="1401" dirty="0" err="1">
                <a:latin typeface="Myriad Pro Light" panose="020B0403030403020204" pitchFamily="34" charset="0"/>
              </a:rPr>
              <a:t>berada</a:t>
            </a:r>
            <a:r>
              <a:rPr lang="en-ID" sz="1401" dirty="0">
                <a:latin typeface="Myriad Pro Light" panose="020B0403030403020204" pitchFamily="34" charset="0"/>
              </a:rPr>
              <a:t> di: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lang="en-ID" sz="1401" dirty="0">
                <a:latin typeface="Myriad Pro Light" panose="020B0403030403020204" pitchFamily="34" charset="0"/>
              </a:rPr>
              <a:t>13 </a:t>
            </a:r>
            <a:r>
              <a:rPr lang="en-ID" sz="1401" dirty="0" err="1">
                <a:latin typeface="Myriad Pro Light" panose="020B0403030403020204" pitchFamily="34" charset="0"/>
              </a:rPr>
              <a:t>provinsi</a:t>
            </a:r>
            <a:r>
              <a:rPr lang="en-ID" sz="1401" dirty="0">
                <a:latin typeface="Myriad Pro Light" panose="020B0403030403020204" pitchFamily="34" charset="0"/>
              </a:rPr>
              <a:t>, 936 </a:t>
            </a:r>
            <a:r>
              <a:rPr lang="en-ID" sz="1401" dirty="0" err="1">
                <a:latin typeface="Myriad Pro Light" panose="020B0403030403020204" pitchFamily="34" charset="0"/>
              </a:rPr>
              <a:t>kecamatan</a:t>
            </a:r>
            <a:r>
              <a:rPr lang="en-ID" sz="1401" dirty="0">
                <a:latin typeface="Myriad Pro Light" panose="020B0403030403020204" pitchFamily="34" charset="0"/>
              </a:rPr>
              <a:t>, dan 2.701 </a:t>
            </a:r>
            <a:r>
              <a:rPr lang="en-ID" sz="1401" dirty="0" err="1">
                <a:latin typeface="Myriad Pro Light" panose="020B0403030403020204" pitchFamily="34" charset="0"/>
              </a:rPr>
              <a:t>desa</a:t>
            </a:r>
            <a:r>
              <a:rPr lang="en-ID" sz="1401" dirty="0">
                <a:latin typeface="Myriad Pro Light" panose="020B0403030403020204" pitchFamily="34" charset="0"/>
              </a:rPr>
              <a:t> di Indonesia.</a:t>
            </a:r>
            <a:endParaRPr sz="1401" dirty="0">
              <a:latin typeface="Myriad Pro Light" panose="020B0403030403020204" pitchFamily="34" charset="0"/>
            </a:endParaRP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511" y="358230"/>
            <a:ext cx="668887" cy="719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3EF6262-920B-4BED-9C5F-BBEB3F456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91" y="1504971"/>
            <a:ext cx="9096197" cy="3387287"/>
          </a:xfrm>
          <a:prstGeom prst="rect">
            <a:avLst/>
          </a:prstGeom>
        </p:spPr>
      </p:pic>
      <p:sp>
        <p:nvSpPr>
          <p:cNvPr id="51" name="Text Placeholder 4">
            <a:extLst>
              <a:ext uri="{FF2B5EF4-FFF2-40B4-BE49-F238E27FC236}">
                <a16:creationId xmlns:a16="http://schemas.microsoft.com/office/drawing/2014/main" xmlns="" id="{D87D2385-2815-461C-8A64-29A3A2E42F46}"/>
              </a:ext>
            </a:extLst>
          </p:cNvPr>
          <p:cNvSpPr txBox="1">
            <a:spLocks/>
          </p:cNvSpPr>
          <p:nvPr/>
        </p:nvSpPr>
        <p:spPr>
          <a:xfrm>
            <a:off x="-277715" y="3503187"/>
            <a:ext cx="1651807" cy="405209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899" b="1" dirty="0">
                <a:solidFill>
                  <a:srgbClr val="0070C0"/>
                </a:solidFill>
              </a:rPr>
              <a:t>Lampung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is-IS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1199" dirty="0">
                <a:latin typeface="Myriad Pro Light" charset="0"/>
                <a:ea typeface="Myriad Pro Light" charset="0"/>
                <a:cs typeface="Myriad Pro Light" charset="0"/>
              </a:rPr>
              <a:t>601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xmlns="" id="{1EC431DB-707B-4788-879C-0B259D449293}"/>
              </a:ext>
            </a:extLst>
          </p:cNvPr>
          <p:cNvSpPr txBox="1">
            <a:spLocks/>
          </p:cNvSpPr>
          <p:nvPr/>
        </p:nvSpPr>
        <p:spPr>
          <a:xfrm>
            <a:off x="172951" y="4021615"/>
            <a:ext cx="1685745" cy="574172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899" b="1" dirty="0" err="1">
                <a:solidFill>
                  <a:srgbClr val="0070C0"/>
                </a:solidFill>
              </a:rPr>
              <a:t>Jawa</a:t>
            </a:r>
            <a:r>
              <a:rPr lang="en-US" sz="899" b="1" dirty="0">
                <a:solidFill>
                  <a:srgbClr val="0070C0"/>
                </a:solidFill>
              </a:rPr>
              <a:t> Barat &amp; Banten &amp; DKI Jakarta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99" dirty="0">
                <a:latin typeface="Myriad Pro Light" charset="0"/>
                <a:ea typeface="Myriad Pro Light" charset="0"/>
                <a:cs typeface="Myriad Pro Light" charset="0"/>
              </a:rPr>
              <a:t>1.698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xmlns="" id="{55EE09C7-4287-4E8A-90D4-5DFB0A14A2F7}"/>
              </a:ext>
            </a:extLst>
          </p:cNvPr>
          <p:cNvSpPr txBox="1">
            <a:spLocks/>
          </p:cNvSpPr>
          <p:nvPr/>
        </p:nvSpPr>
        <p:spPr>
          <a:xfrm>
            <a:off x="1794366" y="4399346"/>
            <a:ext cx="1199758" cy="323370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899" b="1" dirty="0" err="1">
                <a:solidFill>
                  <a:srgbClr val="0070C0"/>
                </a:solidFill>
              </a:rPr>
              <a:t>Jawa</a:t>
            </a:r>
            <a:r>
              <a:rPr lang="en-US" sz="899" b="1" dirty="0">
                <a:solidFill>
                  <a:srgbClr val="0070C0"/>
                </a:solidFill>
              </a:rPr>
              <a:t> Tengah &amp; D.I. Yogyakarta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fi-FI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199" dirty="0">
                <a:latin typeface="Myriad Pro Light" charset="0"/>
                <a:ea typeface="Myriad Pro Light" charset="0"/>
                <a:cs typeface="Myriad Pro Light" charset="0"/>
              </a:rPr>
              <a:t>3.971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xmlns="" id="{6E0CB516-42BF-4D7A-ABD8-4DF91060838A}"/>
              </a:ext>
            </a:extLst>
          </p:cNvPr>
          <p:cNvSpPr txBox="1">
            <a:spLocks/>
          </p:cNvSpPr>
          <p:nvPr/>
        </p:nvSpPr>
        <p:spPr>
          <a:xfrm>
            <a:off x="2181765" y="4859857"/>
            <a:ext cx="1601528" cy="546762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899" b="1" dirty="0" err="1">
                <a:solidFill>
                  <a:srgbClr val="0070C0"/>
                </a:solidFill>
              </a:rPr>
              <a:t>Jawa</a:t>
            </a:r>
            <a:r>
              <a:rPr lang="en-US" sz="899" b="1" dirty="0">
                <a:solidFill>
                  <a:srgbClr val="0070C0"/>
                </a:solidFill>
              </a:rPr>
              <a:t> Timur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is-IS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1199" dirty="0">
                <a:latin typeface="Myriad Pro Light" charset="0"/>
                <a:ea typeface="Myriad Pro Light" charset="0"/>
                <a:cs typeface="Myriad Pro Light" charset="0"/>
              </a:rPr>
              <a:t>8.367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xmlns="" id="{6DD5ADA3-6AC0-44B3-AD2E-0462980F6229}"/>
              </a:ext>
            </a:extLst>
          </p:cNvPr>
          <p:cNvSpPr txBox="1">
            <a:spLocks/>
          </p:cNvSpPr>
          <p:nvPr/>
        </p:nvSpPr>
        <p:spPr>
          <a:xfrm>
            <a:off x="3748600" y="5030662"/>
            <a:ext cx="1206329" cy="457097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899" b="1" dirty="0">
                <a:solidFill>
                  <a:srgbClr val="0070C0"/>
                </a:solidFill>
              </a:rPr>
              <a:t>Bali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is-IS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1199" dirty="0">
                <a:latin typeface="Myriad Pro Light" charset="0"/>
                <a:ea typeface="Myriad Pro Light" charset="0"/>
                <a:cs typeface="Myriad Pro Light" charset="0"/>
              </a:rPr>
              <a:t>1,329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xmlns="" id="{A802389D-EE8C-4F35-8139-D4CB9CDBEB41}"/>
              </a:ext>
            </a:extLst>
          </p:cNvPr>
          <p:cNvSpPr txBox="1">
            <a:spLocks/>
          </p:cNvSpPr>
          <p:nvPr/>
        </p:nvSpPr>
        <p:spPr>
          <a:xfrm>
            <a:off x="6963407" y="3558160"/>
            <a:ext cx="1625678" cy="533518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99" b="1" dirty="0">
                <a:solidFill>
                  <a:srgbClr val="0070C0"/>
                </a:solidFill>
              </a:rPr>
              <a:t>Sulawesi Selatan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is-IS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1199" dirty="0">
                <a:latin typeface="Myriad Pro Light" charset="0"/>
                <a:ea typeface="Myriad Pro Light" charset="0"/>
                <a:cs typeface="Myriad Pro Light" charset="0"/>
              </a:rPr>
              <a:t>2,767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9039C43D-7745-4619-B85E-2AF7702BC26A}"/>
              </a:ext>
            </a:extLst>
          </p:cNvPr>
          <p:cNvCxnSpPr/>
          <p:nvPr/>
        </p:nvCxnSpPr>
        <p:spPr>
          <a:xfrm flipH="1">
            <a:off x="1403069" y="3657497"/>
            <a:ext cx="1122482" cy="0"/>
          </a:xfrm>
          <a:prstGeom prst="line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FAA111D6-B77B-4801-9A36-9246B78AED2B}"/>
              </a:ext>
            </a:extLst>
          </p:cNvPr>
          <p:cNvCxnSpPr/>
          <p:nvPr/>
        </p:nvCxnSpPr>
        <p:spPr>
          <a:xfrm flipH="1">
            <a:off x="1871645" y="4022809"/>
            <a:ext cx="1122482" cy="0"/>
          </a:xfrm>
          <a:prstGeom prst="line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1D582721-4941-4274-A297-783D4565F6B5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4599365" y="4364101"/>
            <a:ext cx="0" cy="757969"/>
          </a:xfrm>
          <a:prstGeom prst="line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3">
            <a:extLst>
              <a:ext uri="{FF2B5EF4-FFF2-40B4-BE49-F238E27FC236}">
                <a16:creationId xmlns:a16="http://schemas.microsoft.com/office/drawing/2014/main" xmlns="" id="{4CF1E1B9-B5B7-4DB7-95D5-424A0D0E3967}"/>
              </a:ext>
            </a:extLst>
          </p:cNvPr>
          <p:cNvCxnSpPr>
            <a:cxnSpLocks/>
          </p:cNvCxnSpPr>
          <p:nvPr/>
        </p:nvCxnSpPr>
        <p:spPr>
          <a:xfrm>
            <a:off x="5549824" y="3224884"/>
            <a:ext cx="1433315" cy="630913"/>
          </a:xfrm>
          <a:prstGeom prst="bentConnector3">
            <a:avLst>
              <a:gd name="adj1" fmla="val 74606"/>
            </a:avLst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24F8BF5E-94F6-429E-A2B5-88843F4F13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51" y="3035038"/>
            <a:ext cx="371995" cy="6309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59E37EB-7003-4B65-942D-53DB7DB54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031" y="3520740"/>
            <a:ext cx="304476" cy="52014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3F7F4571-5E55-46BE-B853-FB30BC4236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036" y="3644672"/>
            <a:ext cx="304476" cy="52014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A7035D09-1C78-48C4-9514-D160B8BA6B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635" y="3682063"/>
            <a:ext cx="304476" cy="52014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42233C7E-37A7-4598-89E3-05E63F23E6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128" y="3843956"/>
            <a:ext cx="304476" cy="52014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C673054F-8062-4F93-A74F-DCED0D5AFB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678" y="2704735"/>
            <a:ext cx="304476" cy="52014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B9CFC6EE-E385-4F79-AD90-F969C333B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84" y="4103098"/>
            <a:ext cx="304476" cy="52014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8D3FC806-968C-49A6-8A8B-58E49FD63C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84" y="3908395"/>
            <a:ext cx="304476" cy="520146"/>
          </a:xfrm>
          <a:prstGeom prst="rect">
            <a:avLst/>
          </a:prstGeom>
        </p:spPr>
      </p:pic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xmlns="" id="{D36F8186-0EA0-4DB8-930C-AF5375CE2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78492"/>
              </p:ext>
            </p:extLst>
          </p:nvPr>
        </p:nvGraphicFramePr>
        <p:xfrm>
          <a:off x="5243505" y="5038637"/>
          <a:ext cx="2927929" cy="49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809">
                <a:tc gridSpan="2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rPr>
                        <a:t>Nusa Tenggara Barat</a:t>
                      </a:r>
                    </a:p>
                  </a:txBody>
                  <a:tcPr marL="89903" marR="8990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A5CD39"/>
                          </a:solidFill>
                          <a:latin typeface="Myriad Pro Light" charset="0"/>
                          <a:ea typeface="Myriad Pro Light" charset="0"/>
                          <a:cs typeface="Myriad Pro Light" charset="0"/>
                        </a:rPr>
                        <a:t>Biogas Digesters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0" dirty="0">
                          <a:solidFill>
                            <a:srgbClr val="5E635F"/>
                          </a:solidFill>
                          <a:latin typeface="Myriad Pro Light" charset="0"/>
                          <a:ea typeface="Myriad Pro Light" charset="0"/>
                          <a:cs typeface="Myriad Pro Light" charset="0"/>
                        </a:rPr>
                        <a:t>5,297</a:t>
                      </a:r>
                    </a:p>
                  </a:txBody>
                  <a:tcPr marL="89903" marR="91342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5E635F"/>
                        </a:solidFill>
                        <a:latin typeface="Myriad Pro Light" charset="0"/>
                        <a:ea typeface="Myriad Pro Light" charset="0"/>
                        <a:cs typeface="Myriad Pro Light" charset="0"/>
                      </a:endParaRPr>
                    </a:p>
                  </a:txBody>
                  <a:tcPr marL="89903" marR="91342" marT="0" marB="0" anchor="b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xmlns="" id="{5D3B59A3-5DCA-4228-BFBE-037B1DBDD594}"/>
              </a:ext>
            </a:extLst>
          </p:cNvPr>
          <p:cNvGraphicFramePr>
            <a:graphicFrameLocks noGrp="1"/>
          </p:cNvGraphicFramePr>
          <p:nvPr/>
        </p:nvGraphicFramePr>
        <p:xfrm>
          <a:off x="7033840" y="4415801"/>
          <a:ext cx="16905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13">
                <a:tc gridSpan="2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0070C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rPr>
                        <a:t>Nusa Tenggara Timur (Sumba)</a:t>
                      </a:r>
                    </a:p>
                  </a:txBody>
                  <a:tcPr marL="89903" marR="8990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A5CD39"/>
                          </a:solidFill>
                          <a:latin typeface="Myriad Pro Light" charset="0"/>
                          <a:ea typeface="Myriad Pro Light" charset="0"/>
                          <a:cs typeface="Myriad Pro Light" charset="0"/>
                        </a:rPr>
                        <a:t>Biogas Digesters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0" dirty="0">
                          <a:solidFill>
                            <a:srgbClr val="5E635F"/>
                          </a:solidFill>
                          <a:latin typeface="Myriad Pro Light" charset="0"/>
                          <a:ea typeface="Myriad Pro Light" charset="0"/>
                          <a:cs typeface="Myriad Pro Light" charset="0"/>
                        </a:rPr>
                        <a:t>1,124</a:t>
                      </a:r>
                    </a:p>
                  </a:txBody>
                  <a:tcPr marL="89903" marR="91342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rgbClr val="5E635F"/>
                        </a:solidFill>
                        <a:latin typeface="Myriad Pro Light" charset="0"/>
                        <a:ea typeface="Myriad Pro Light" charset="0"/>
                        <a:cs typeface="Myriad Pro Light" charset="0"/>
                      </a:endParaRPr>
                    </a:p>
                  </a:txBody>
                  <a:tcPr marL="89903" marR="91342" marT="0" marB="0" anchor="b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28AB767D-0B55-4EBB-BA41-5FAB87F227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286" y="4175963"/>
            <a:ext cx="230155" cy="12546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003B293A-FC49-4FCE-B940-DAC17511C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985" y="3910713"/>
            <a:ext cx="230155" cy="12546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4E9A732-5E26-4C05-8A4F-8E52149451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41" y="3755934"/>
            <a:ext cx="230155" cy="1254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AAFD4F9B-A5AA-488B-8A41-FC08F690BA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85" y="3706284"/>
            <a:ext cx="230155" cy="12546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9031EB5E-5871-4AE3-AA77-FB93B6F067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287" y="3586331"/>
            <a:ext cx="230155" cy="12546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19ACAAB8-A9B9-4FF2-9BEA-876223D33D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923" y="2771376"/>
            <a:ext cx="230155" cy="12546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1EEAD73-3C5E-446B-B097-39DCB393E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298" y="3131426"/>
            <a:ext cx="230155" cy="125460"/>
          </a:xfrm>
          <a:prstGeom prst="rect">
            <a:avLst/>
          </a:prstGeom>
        </p:spPr>
      </p:pic>
      <p:cxnSp>
        <p:nvCxnSpPr>
          <p:cNvPr id="84" name="Elbow Connector 123">
            <a:extLst>
              <a:ext uri="{FF2B5EF4-FFF2-40B4-BE49-F238E27FC236}">
                <a16:creationId xmlns:a16="http://schemas.microsoft.com/office/drawing/2014/main" xmlns="" id="{A44BF487-DE0E-448E-BAD5-BDD8D1170BAB}"/>
              </a:ext>
            </a:extLst>
          </p:cNvPr>
          <p:cNvCxnSpPr/>
          <p:nvPr/>
        </p:nvCxnSpPr>
        <p:spPr>
          <a:xfrm rot="10800000" flipV="1">
            <a:off x="2967866" y="4175963"/>
            <a:ext cx="574672" cy="454746"/>
          </a:xfrm>
          <a:prstGeom prst="bentConnector3">
            <a:avLst>
              <a:gd name="adj1" fmla="val -945"/>
            </a:avLst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85FADD9B-2A7C-4EBE-B7AF-C5DDA9B61A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870" y="2354759"/>
            <a:ext cx="304476" cy="52014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4FAE017D-476A-4AA8-ACCA-1D5BAF4AC7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28" y="2425910"/>
            <a:ext cx="230155" cy="125460"/>
          </a:xfrm>
          <a:prstGeom prst="rect">
            <a:avLst/>
          </a:prstGeom>
        </p:spPr>
      </p:pic>
      <p:cxnSp>
        <p:nvCxnSpPr>
          <p:cNvPr id="87" name="Elbow Connector 44">
            <a:extLst>
              <a:ext uri="{FF2B5EF4-FFF2-40B4-BE49-F238E27FC236}">
                <a16:creationId xmlns:a16="http://schemas.microsoft.com/office/drawing/2014/main" xmlns="" id="{4BD0D42F-32CD-4E0F-B262-85E3C4C72EB3}"/>
              </a:ext>
            </a:extLst>
          </p:cNvPr>
          <p:cNvCxnSpPr>
            <a:cxnSpLocks/>
          </p:cNvCxnSpPr>
          <p:nvPr/>
        </p:nvCxnSpPr>
        <p:spPr>
          <a:xfrm flipV="1">
            <a:off x="6072056" y="2374605"/>
            <a:ext cx="1344454" cy="507134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4">
            <a:extLst>
              <a:ext uri="{FF2B5EF4-FFF2-40B4-BE49-F238E27FC236}">
                <a16:creationId xmlns:a16="http://schemas.microsoft.com/office/drawing/2014/main" xmlns="" id="{288B4BBE-076D-4766-8EAC-AAC75959FDC9}"/>
              </a:ext>
            </a:extLst>
          </p:cNvPr>
          <p:cNvSpPr txBox="1">
            <a:spLocks/>
          </p:cNvSpPr>
          <p:nvPr/>
        </p:nvSpPr>
        <p:spPr>
          <a:xfrm>
            <a:off x="7499921" y="1955122"/>
            <a:ext cx="1625678" cy="533518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99" b="1" dirty="0">
                <a:solidFill>
                  <a:srgbClr val="0070C0"/>
                </a:solidFill>
              </a:rPr>
              <a:t>Sulawesi Tengah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is-IS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1199" dirty="0">
                <a:latin typeface="Myriad Pro Light" charset="0"/>
                <a:ea typeface="Myriad Pro Light" charset="0"/>
                <a:cs typeface="Myriad Pro Light" charset="0"/>
              </a:rPr>
              <a:t>21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pic>
        <p:nvPicPr>
          <p:cNvPr id="96" name="Picture 114" descr="Picture 114">
            <a:extLst>
              <a:ext uri="{FF2B5EF4-FFF2-40B4-BE49-F238E27FC236}">
                <a16:creationId xmlns:a16="http://schemas.microsoft.com/office/drawing/2014/main" xmlns="" id="{C7E5CAE2-F99F-4795-9807-A0C97C79B4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07" y="3972330"/>
            <a:ext cx="230396" cy="12559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0" name="Elbow Connector 63">
            <a:extLst>
              <a:ext uri="{FF2B5EF4-FFF2-40B4-BE49-F238E27FC236}">
                <a16:creationId xmlns:a16="http://schemas.microsoft.com/office/drawing/2014/main" xmlns="" id="{D14ABCF5-1C28-4B85-B35D-906C329EB1FC}"/>
              </a:ext>
            </a:extLst>
          </p:cNvPr>
          <p:cNvCxnSpPr>
            <a:cxnSpLocks/>
            <a:stCxn id="70" idx="2"/>
            <a:endCxn id="73" idx="1"/>
          </p:cNvCxnSpPr>
          <p:nvPr/>
        </p:nvCxnSpPr>
        <p:spPr>
          <a:xfrm rot="16200000" flipH="1">
            <a:off x="6212673" y="3960393"/>
            <a:ext cx="158317" cy="1484018"/>
          </a:xfrm>
          <a:prstGeom prst="bentConnector2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63">
            <a:extLst>
              <a:ext uri="{FF2B5EF4-FFF2-40B4-BE49-F238E27FC236}">
                <a16:creationId xmlns:a16="http://schemas.microsoft.com/office/drawing/2014/main" xmlns="" id="{B49A0E3B-53AE-4E42-8DA6-336B4AD4D17A}"/>
              </a:ext>
            </a:extLst>
          </p:cNvPr>
          <p:cNvCxnSpPr>
            <a:cxnSpLocks/>
            <a:endCxn id="72" idx="1"/>
          </p:cNvCxnSpPr>
          <p:nvPr/>
        </p:nvCxnSpPr>
        <p:spPr>
          <a:xfrm rot="16200000" flipH="1">
            <a:off x="4712782" y="4757837"/>
            <a:ext cx="840193" cy="221254"/>
          </a:xfrm>
          <a:prstGeom prst="bentConnector2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63">
            <a:extLst>
              <a:ext uri="{FF2B5EF4-FFF2-40B4-BE49-F238E27FC236}">
                <a16:creationId xmlns:a16="http://schemas.microsoft.com/office/drawing/2014/main" xmlns="" id="{C37367B0-1B6A-4316-9272-8BD333D971D3}"/>
              </a:ext>
            </a:extLst>
          </p:cNvPr>
          <p:cNvCxnSpPr>
            <a:cxnSpLocks/>
            <a:endCxn id="54" idx="3"/>
          </p:cNvCxnSpPr>
          <p:nvPr/>
        </p:nvCxnSpPr>
        <p:spPr>
          <a:xfrm rot="5400000">
            <a:off x="3430144" y="4549098"/>
            <a:ext cx="937294" cy="230988"/>
          </a:xfrm>
          <a:prstGeom prst="bentConnector2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039C43D-7745-4619-B85E-2AF7702BC26A}"/>
              </a:ext>
            </a:extLst>
          </p:cNvPr>
          <p:cNvCxnSpPr/>
          <p:nvPr/>
        </p:nvCxnSpPr>
        <p:spPr>
          <a:xfrm flipH="1">
            <a:off x="3136271" y="2701389"/>
            <a:ext cx="1122482" cy="0"/>
          </a:xfrm>
          <a:prstGeom prst="line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59E37EB-7003-4B65-942D-53DB7DB54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509" y="2184589"/>
            <a:ext cx="304476" cy="5201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031EB5E-5871-4AE3-AA77-FB93B6F067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669" y="2259928"/>
            <a:ext cx="230155" cy="125460"/>
          </a:xfrm>
          <a:prstGeom prst="rect">
            <a:avLst/>
          </a:prstGeom>
        </p:spPr>
      </p:pic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D87D2385-2815-461C-8A64-29A3A2E42F46}"/>
              </a:ext>
            </a:extLst>
          </p:cNvPr>
          <p:cNvSpPr txBox="1">
            <a:spLocks/>
          </p:cNvSpPr>
          <p:nvPr/>
        </p:nvSpPr>
        <p:spPr>
          <a:xfrm>
            <a:off x="1568341" y="2421652"/>
            <a:ext cx="1651807" cy="405209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899" b="1" dirty="0">
                <a:solidFill>
                  <a:srgbClr val="0070C0"/>
                </a:solidFill>
              </a:rPr>
              <a:t>Kalimantan Tengah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is-IS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1199" dirty="0">
                <a:latin typeface="Myriad Pro Light" charset="0"/>
                <a:ea typeface="Myriad Pro Light" charset="0"/>
                <a:cs typeface="Myriad Pro Light" charset="0"/>
              </a:rPr>
              <a:t>1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9039C43D-7745-4619-B85E-2AF7702BC26A}"/>
              </a:ext>
            </a:extLst>
          </p:cNvPr>
          <p:cNvCxnSpPr/>
          <p:nvPr/>
        </p:nvCxnSpPr>
        <p:spPr>
          <a:xfrm flipH="1">
            <a:off x="1178582" y="3350494"/>
            <a:ext cx="1122482" cy="0"/>
          </a:xfrm>
          <a:prstGeom prst="line">
            <a:avLst/>
          </a:prstGeom>
          <a:ln w="25400" cap="rnd">
            <a:solidFill>
              <a:srgbClr val="A5CD3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159E37EB-7003-4B65-942D-53DB7DB54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799" y="2796286"/>
            <a:ext cx="304476" cy="52014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9031EB5E-5871-4AE3-AA77-FB93B6F067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089" y="2874666"/>
            <a:ext cx="230155" cy="125460"/>
          </a:xfrm>
          <a:prstGeom prst="rect">
            <a:avLst/>
          </a:prstGeom>
        </p:spPr>
      </p:pic>
      <p:sp>
        <p:nvSpPr>
          <p:cNvPr id="76" name="Text Placeholder 4">
            <a:extLst>
              <a:ext uri="{FF2B5EF4-FFF2-40B4-BE49-F238E27FC236}">
                <a16:creationId xmlns:a16="http://schemas.microsoft.com/office/drawing/2014/main" xmlns="" id="{D87D2385-2815-461C-8A64-29A3A2E42F46}"/>
              </a:ext>
            </a:extLst>
          </p:cNvPr>
          <p:cNvSpPr txBox="1">
            <a:spLocks/>
          </p:cNvSpPr>
          <p:nvPr/>
        </p:nvSpPr>
        <p:spPr>
          <a:xfrm>
            <a:off x="-335343" y="3032560"/>
            <a:ext cx="1651807" cy="405209"/>
          </a:xfrm>
          <a:prstGeom prst="rect">
            <a:avLst/>
          </a:prstGeom>
        </p:spPr>
        <p:txBody>
          <a:bodyPr/>
          <a:lstStyle>
            <a:lvl1pPr marL="251985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1pPr>
            <a:lvl2pPr marL="755957" marR="0" indent="-251986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2pPr>
            <a:lvl3pPr marL="1259929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3pPr>
            <a:lvl4pPr marL="1763900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4pPr>
            <a:lvl5pPr marL="2267872" marR="0" indent="-251985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5pPr>
            <a:lvl6pPr marL="2838156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6pPr>
            <a:lvl7pPr marL="3342127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7pPr>
            <a:lvl8pPr marL="3846098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8pPr>
            <a:lvl9pPr marL="4350070" marR="0" indent="-318298" algn="l" defTabSz="1007943" rtl="0" latinLnBrk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5E635F"/>
                </a:solidFill>
                <a:uFillTx/>
                <a:latin typeface="Myriad Pro"/>
                <a:ea typeface="Myriad Pro"/>
                <a:cs typeface="Myriad Pro"/>
                <a:sym typeface="Myriad Pro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899" b="1" dirty="0">
                <a:solidFill>
                  <a:srgbClr val="0070C0"/>
                </a:solidFill>
              </a:rPr>
              <a:t>Sumatera Selatan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899" dirty="0">
                <a:solidFill>
                  <a:srgbClr val="A5CD39"/>
                </a:solidFill>
                <a:latin typeface="Myriad Pro Light" charset="0"/>
                <a:ea typeface="Myriad Pro Light" charset="0"/>
                <a:cs typeface="Myriad Pro Light" charset="0"/>
              </a:rPr>
              <a:t>Biogas Digesters</a:t>
            </a:r>
            <a:endParaRPr lang="is-IS" sz="899" dirty="0">
              <a:latin typeface="Myriad Pro Light" charset="0"/>
              <a:ea typeface="Myriad Pro Light" charset="0"/>
              <a:cs typeface="Myriad Pro Light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is-IS" sz="1199" dirty="0">
                <a:latin typeface="Myriad Pro Light" charset="0"/>
                <a:ea typeface="Myriad Pro Light" charset="0"/>
                <a:cs typeface="Myriad Pro Light" charset="0"/>
              </a:rPr>
              <a:t>7</a:t>
            </a:r>
            <a:endParaRPr lang="en-US" sz="1199" dirty="0">
              <a:latin typeface="Myriad Pro Light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220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2"/>
          <p:cNvSpPr txBox="1">
            <a:spLocks noGrp="1"/>
          </p:cNvSpPr>
          <p:nvPr>
            <p:ph type="title"/>
          </p:nvPr>
        </p:nvSpPr>
        <p:spPr>
          <a:xfrm>
            <a:off x="640294" y="507039"/>
            <a:ext cx="8509665" cy="4638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900"/>
            </a:lvl1pPr>
          </a:lstStyle>
          <a:p>
            <a:r>
              <a:rPr lang="en-GB" dirty="0" smtClean="0">
                <a:latin typeface="Myriad Pro Light" panose="020B0403030403020204"/>
              </a:rPr>
              <a:t>10  TAHUN PROGRAM BIOGAS RUMAH</a:t>
            </a:r>
            <a:endParaRPr dirty="0">
              <a:latin typeface="Myriad Pro Light" panose="020B0403030403020204"/>
            </a:endParaRPr>
          </a:p>
        </p:txBody>
      </p:sp>
      <p:sp>
        <p:nvSpPr>
          <p:cNvPr id="420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1606783" y="4316761"/>
            <a:ext cx="1574184" cy="5023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>
              <a:defRPr sz="20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DESA MANDIRI ENERGI</a:t>
            </a:r>
          </a:p>
        </p:txBody>
      </p:sp>
      <p:sp>
        <p:nvSpPr>
          <p:cNvPr id="436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9760265" y="6436284"/>
            <a:ext cx="297515" cy="292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97DE20BD-8287-4541-97C1-71D4892CF13E}"/>
              </a:ext>
            </a:extLst>
          </p:cNvPr>
          <p:cNvSpPr/>
          <p:nvPr/>
        </p:nvSpPr>
        <p:spPr>
          <a:xfrm>
            <a:off x="7796388" y="3136583"/>
            <a:ext cx="1574184" cy="27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348" rIns="36348">
            <a:normAutofit fontScale="92500" lnSpcReduction="20000"/>
          </a:bodyPr>
          <a:lstStyle>
            <a:lvl1pPr algn="ctr" defTabSz="1007943">
              <a:lnSpc>
                <a:spcPct val="90000"/>
              </a:lnSpc>
              <a:spcBef>
                <a:spcPts val="1100"/>
              </a:spcBef>
              <a:defRPr sz="20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lang="en-US" sz="1590" dirty="0"/>
              <a:t>Fixed-dome</a:t>
            </a:r>
            <a:endParaRPr sz="1590" dirty="0"/>
          </a:p>
        </p:txBody>
      </p:sp>
      <p:sp>
        <p:nvSpPr>
          <p:cNvPr id="11" name="TextBox 10"/>
          <p:cNvSpPr txBox="1"/>
          <p:nvPr/>
        </p:nvSpPr>
        <p:spPr>
          <a:xfrm>
            <a:off x="154577" y="7044794"/>
            <a:ext cx="6444505" cy="26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13" dirty="0" err="1">
                <a:solidFill>
                  <a:srgbClr val="0070C0"/>
                </a:solidFill>
                <a:latin typeface="Myriad Pro Light" panose="020B0403030403020204"/>
              </a:rPr>
              <a:t>Sumber</a:t>
            </a:r>
            <a:r>
              <a:rPr lang="en-GB" sz="1113" dirty="0">
                <a:solidFill>
                  <a:srgbClr val="0070C0"/>
                </a:solidFill>
                <a:latin typeface="Myriad Pro Light" panose="020B0403030403020204"/>
              </a:rPr>
              <a:t> : </a:t>
            </a:r>
            <a:r>
              <a:rPr lang="en-GB" sz="1113" dirty="0" err="1">
                <a:solidFill>
                  <a:srgbClr val="0070C0"/>
                </a:solidFill>
                <a:latin typeface="Myriad Pro Light" panose="020B0403030403020204"/>
              </a:rPr>
              <a:t>Hasil</a:t>
            </a:r>
            <a:r>
              <a:rPr lang="en-GB" sz="1113" dirty="0">
                <a:solidFill>
                  <a:srgbClr val="0070C0"/>
                </a:solidFill>
                <a:latin typeface="Myriad Pro Light" panose="020B0403030403020204"/>
              </a:rPr>
              <a:t> </a:t>
            </a:r>
            <a:r>
              <a:rPr lang="en-GB" sz="1113" dirty="0" err="1">
                <a:solidFill>
                  <a:srgbClr val="0070C0"/>
                </a:solidFill>
                <a:latin typeface="Myriad Pro Light" panose="020B0403030403020204"/>
              </a:rPr>
              <a:t>laporan</a:t>
            </a:r>
            <a:r>
              <a:rPr lang="en-GB" sz="1113" dirty="0">
                <a:solidFill>
                  <a:srgbClr val="0070C0"/>
                </a:solidFill>
                <a:latin typeface="Myriad Pro Light" panose="020B0403030403020204"/>
              </a:rPr>
              <a:t> </a:t>
            </a:r>
            <a:r>
              <a:rPr lang="en-GB" sz="1113" dirty="0" err="1">
                <a:solidFill>
                  <a:srgbClr val="0070C0"/>
                </a:solidFill>
                <a:latin typeface="Myriad Pro Light" panose="020B0403030403020204"/>
              </a:rPr>
              <a:t>konsultan</a:t>
            </a:r>
            <a:r>
              <a:rPr lang="en-GB" sz="1113" dirty="0">
                <a:solidFill>
                  <a:srgbClr val="0070C0"/>
                </a:solidFill>
                <a:latin typeface="Myriad Pro Light" panose="020B0403030403020204"/>
              </a:rPr>
              <a:t> data </a:t>
            </a:r>
            <a:r>
              <a:rPr lang="en-GB" sz="1113" dirty="0" err="1">
                <a:solidFill>
                  <a:srgbClr val="0070C0"/>
                </a:solidFill>
                <a:latin typeface="Myriad Pro Light" panose="020B0403030403020204"/>
              </a:rPr>
              <a:t>analitik</a:t>
            </a:r>
            <a:r>
              <a:rPr lang="en-GB" sz="1113" dirty="0">
                <a:solidFill>
                  <a:srgbClr val="0070C0"/>
                </a:solidFill>
                <a:latin typeface="Myriad Pro Light" panose="020B0403030403020204"/>
              </a:rPr>
              <a:t> Program </a:t>
            </a:r>
            <a:r>
              <a:rPr lang="en-GB" sz="1113" dirty="0" smtClean="0">
                <a:solidFill>
                  <a:srgbClr val="0070C0"/>
                </a:solidFill>
                <a:latin typeface="Myriad Pro Light" panose="020B0403030403020204"/>
              </a:rPr>
              <a:t>BIRU</a:t>
            </a:r>
            <a:endParaRPr lang="en-GB" sz="1113" dirty="0">
              <a:solidFill>
                <a:srgbClr val="0070C0"/>
              </a:solidFill>
              <a:latin typeface="Myriad Pro Light" panose="020B0403030403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42" y="2367974"/>
            <a:ext cx="3952466" cy="3728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293" y="1216391"/>
            <a:ext cx="8509665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955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Berdasarkan</a:t>
            </a: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</a:t>
            </a:r>
            <a:r>
              <a:rPr kumimoji="0" lang="en-US" sz="1900" b="1" i="0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hasil</a:t>
            </a: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</a:t>
            </a:r>
            <a:r>
              <a:rPr kumimoji="0" lang="en-US" sz="1900" b="1" i="0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pengecekan</a:t>
            </a: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</a:t>
            </a:r>
            <a:r>
              <a:rPr kumimoji="0" lang="en-US" sz="1900" b="1" i="0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terhadap</a:t>
            </a: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&gt;</a:t>
            </a:r>
            <a:r>
              <a:rPr kumimoji="0" lang="en-US" sz="19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16.000 unit </a:t>
            </a:r>
            <a:r>
              <a:rPr kumimoji="0" lang="en-US" sz="1900" b="1" i="0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biodigester</a:t>
            </a:r>
            <a:r>
              <a:rPr kumimoji="0" lang="en-US" sz="19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di 10 </a:t>
            </a:r>
            <a:r>
              <a:rPr kumimoji="0" lang="en-US" sz="1900" b="1" i="0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provinsi</a:t>
            </a:r>
            <a:endParaRPr kumimoji="0" lang="en-US" sz="19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Myriad Pro Light" panose="020B0403030403020204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37" y="2349848"/>
            <a:ext cx="46291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6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 Placeholder 4"/>
          <p:cNvSpPr txBox="1"/>
          <p:nvPr/>
        </p:nvSpPr>
        <p:spPr>
          <a:xfrm>
            <a:off x="433418" y="1479336"/>
            <a:ext cx="6213567" cy="84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1007943">
              <a:lnSpc>
                <a:spcPct val="90000"/>
              </a:lnSpc>
              <a:spcBef>
                <a:spcPts val="1100"/>
              </a:spcBef>
              <a:defRPr sz="2000" b="1">
                <a:solidFill>
                  <a:srgbClr val="3164A4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sz="1800" dirty="0">
                <a:latin typeface="Myriad Pro Light" panose="020B0403030403020204"/>
              </a:rPr>
              <a:t>YRE </a:t>
            </a:r>
            <a:r>
              <a:rPr sz="1800" dirty="0" err="1">
                <a:latin typeface="Myriad Pro Light" panose="020B0403030403020204"/>
              </a:rPr>
              <a:t>telah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menjalankan</a:t>
            </a:r>
            <a:r>
              <a:rPr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pembiayaan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campuran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atau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biasa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disebut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dengan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i="1" dirty="0">
                <a:latin typeface="Myriad Pro Light" panose="020B0403030403020204"/>
              </a:rPr>
              <a:t>blended finance </a:t>
            </a:r>
            <a:r>
              <a:rPr sz="1800" dirty="0">
                <a:latin typeface="Myriad Pro Light" panose="020B0403030403020204"/>
              </a:rPr>
              <a:t>yang </a:t>
            </a:r>
            <a:r>
              <a:rPr sz="1800" dirty="0" err="1">
                <a:latin typeface="Myriad Pro Light" panose="020B0403030403020204"/>
              </a:rPr>
              <a:t>melibatkan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berbagai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pihak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untuk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pembiayaan</a:t>
            </a:r>
            <a:r>
              <a:rPr sz="1800" dirty="0">
                <a:latin typeface="Myriad Pro Light" panose="020B0403030403020204"/>
              </a:rPr>
              <a:t> </a:t>
            </a:r>
            <a:r>
              <a:rPr sz="1800" dirty="0" err="1">
                <a:latin typeface="Myriad Pro Light" panose="020B0403030403020204"/>
              </a:rPr>
              <a:t>reaktor</a:t>
            </a:r>
            <a:r>
              <a:rPr sz="1800" dirty="0">
                <a:latin typeface="Myriad Pro Light" panose="020B0403030403020204"/>
              </a:rPr>
              <a:t> biogas.</a:t>
            </a:r>
          </a:p>
        </p:txBody>
      </p:sp>
      <p:sp>
        <p:nvSpPr>
          <p:cNvPr id="458" name="Title 1"/>
          <p:cNvSpPr txBox="1"/>
          <p:nvPr/>
        </p:nvSpPr>
        <p:spPr>
          <a:xfrm>
            <a:off x="433418" y="484599"/>
            <a:ext cx="5731712" cy="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2" tIns="45702" rIns="45702" bIns="45702">
            <a:normAutofit/>
          </a:bodyPr>
          <a:lstStyle/>
          <a:p>
            <a:pPr defTabSz="1007943">
              <a:lnSpc>
                <a:spcPct val="90000"/>
              </a:lnSpc>
              <a:defRPr sz="3200" b="1">
                <a:solidFill>
                  <a:srgbClr val="83AF40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b="1" dirty="0" err="1">
                <a:latin typeface="Myriad Pro Light" panose="020B0403030403020204"/>
                <a:ea typeface="Myriad Pro"/>
                <a:cs typeface="Myriad Pro"/>
                <a:sym typeface="Myriad Pro"/>
              </a:rPr>
              <a:t>Skema</a:t>
            </a:r>
            <a:r>
              <a:rPr lang="en-US" b="1" dirty="0">
                <a:latin typeface="Myriad Pro Light" panose="020B0403030403020204"/>
                <a:ea typeface="Myriad Pro"/>
                <a:cs typeface="Myriad Pro"/>
                <a:sym typeface="Myriad Pro"/>
              </a:rPr>
              <a:t> </a:t>
            </a:r>
            <a:r>
              <a:rPr lang="en-US" dirty="0" err="1" smtClean="0">
                <a:latin typeface="Myriad Pro Light" panose="020B0403030403020204"/>
                <a:ea typeface="Myriad Pro"/>
                <a:cs typeface="Myriad Pro"/>
                <a:sym typeface="Myriad Pro"/>
              </a:rPr>
              <a:t>Pembiayaan</a:t>
            </a:r>
            <a:r>
              <a:rPr lang="en-US" dirty="0" smtClean="0">
                <a:latin typeface="Myriad Pro Light" panose="020B0403030403020204"/>
                <a:ea typeface="Myriad Pro"/>
                <a:cs typeface="Myriad Pro"/>
                <a:sym typeface="Myriad Pro"/>
              </a:rPr>
              <a:t> Program BIRU</a:t>
            </a:r>
            <a:endParaRPr dirty="0">
              <a:latin typeface="Myriad Pro Light"/>
              <a:ea typeface="Myriad Pro Light"/>
              <a:cs typeface="Myriad Pro Light"/>
              <a:sym typeface="Myriad Pro Light"/>
            </a:endParaRPr>
          </a:p>
        </p:txBody>
      </p:sp>
      <p:sp>
        <p:nvSpPr>
          <p:cNvPr id="459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6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427" y="1479336"/>
            <a:ext cx="4685073" cy="459782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638F05B-F50A-964E-A9E2-D4DB9E32F482}"/>
              </a:ext>
            </a:extLst>
          </p:cNvPr>
          <p:cNvSpPr txBox="1"/>
          <p:nvPr/>
        </p:nvSpPr>
        <p:spPr>
          <a:xfrm>
            <a:off x="433418" y="5406749"/>
            <a:ext cx="5357784" cy="1479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defTabSz="1007943">
              <a:lnSpc>
                <a:spcPct val="90000"/>
              </a:lnSpc>
              <a:spcBef>
                <a:spcPts val="1100"/>
              </a:spcBef>
              <a:buFont typeface="Arial"/>
              <a:buChar char="•"/>
              <a:defRPr sz="2000" b="1">
                <a:solidFill>
                  <a:srgbClr val="3164A4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sz="1800" dirty="0" err="1">
                <a:latin typeface="Myriad Pro Light" panose="020B0403030403020204"/>
              </a:rPr>
              <a:t>Pembiayaan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secara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swadaya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dapat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berbentuk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tunai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dan</a:t>
            </a:r>
            <a:r>
              <a:rPr lang="en-US" sz="1800" dirty="0">
                <a:latin typeface="Myriad Pro Light" panose="020B0403030403020204"/>
              </a:rPr>
              <a:t>/</a:t>
            </a:r>
            <a:r>
              <a:rPr lang="en-US" sz="1800" dirty="0" err="1">
                <a:latin typeface="Myriad Pro Light" panose="020B0403030403020204"/>
              </a:rPr>
              <a:t>atau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i="1" dirty="0">
                <a:solidFill>
                  <a:srgbClr val="92D050"/>
                </a:solidFill>
                <a:latin typeface="Myriad Pro Light" panose="020B0403030403020204"/>
              </a:rPr>
              <a:t>in kind </a:t>
            </a:r>
            <a:r>
              <a:rPr lang="en-US" sz="1800" dirty="0" err="1">
                <a:latin typeface="Myriad Pro Light" panose="020B0403030403020204"/>
              </a:rPr>
              <a:t>dan</a:t>
            </a:r>
            <a:r>
              <a:rPr lang="en-US" sz="1800" dirty="0">
                <a:latin typeface="Myriad Pro Light" panose="020B0403030403020204"/>
              </a:rPr>
              <a:t>/</a:t>
            </a:r>
            <a:r>
              <a:rPr lang="en-US" sz="1800" dirty="0" err="1">
                <a:latin typeface="Myriad Pro Light" panose="020B0403030403020204"/>
              </a:rPr>
              <a:t>atau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melalui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pinjaman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mikro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latin typeface="Myriad Pro Light" panose="020B0403030403020204"/>
              </a:rPr>
              <a:t>dari</a:t>
            </a:r>
            <a:r>
              <a:rPr lang="en-US" sz="1800" dirty="0">
                <a:latin typeface="Myriad Pro Light" panose="020B0403030403020204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Myriad Pro Light" panose="020B0403030403020204"/>
              </a:rPr>
              <a:t>koperasi</a:t>
            </a:r>
            <a:r>
              <a:rPr lang="en-US" sz="1800" dirty="0">
                <a:solidFill>
                  <a:srgbClr val="92D050"/>
                </a:solidFill>
                <a:latin typeface="Myriad Pro Light" panose="020B0403030403020204"/>
              </a:rPr>
              <a:t>.</a:t>
            </a:r>
          </a:p>
          <a:p>
            <a:pPr marL="285750" indent="-285750" defTabSz="1007943">
              <a:lnSpc>
                <a:spcPct val="90000"/>
              </a:lnSpc>
              <a:spcBef>
                <a:spcPts val="1100"/>
              </a:spcBef>
              <a:buFont typeface="Arial"/>
              <a:buChar char="•"/>
              <a:defRPr sz="2000" b="1">
                <a:solidFill>
                  <a:srgbClr val="3164A4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sz="1800" dirty="0" err="1">
                <a:solidFill>
                  <a:schemeClr val="accent1"/>
                </a:solidFill>
                <a:latin typeface="Myriad Pro Light" panose="020B0403030403020204"/>
              </a:rPr>
              <a:t>Porsi</a:t>
            </a:r>
            <a:r>
              <a:rPr lang="en-US" sz="1800" dirty="0">
                <a:solidFill>
                  <a:schemeClr val="accent1"/>
                </a:solidFill>
                <a:latin typeface="Myriad Pro Light" panose="020B0403030403020204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Myriad Pro Light" panose="020B0403030403020204"/>
              </a:rPr>
              <a:t>pembiayaan</a:t>
            </a:r>
            <a:r>
              <a:rPr lang="en-US" sz="1800" dirty="0">
                <a:solidFill>
                  <a:schemeClr val="accent1"/>
                </a:solidFill>
                <a:latin typeface="Myriad Pro Light" panose="020B0403030403020204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Myriad Pro Light" panose="020B0403030403020204"/>
              </a:rPr>
              <a:t>swadaya</a:t>
            </a:r>
            <a:r>
              <a:rPr lang="en-US" sz="1800" dirty="0">
                <a:solidFill>
                  <a:schemeClr val="accent1"/>
                </a:solidFill>
                <a:latin typeface="Myriad Pro Light" panose="020B0403030403020204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Myriad Pro Light" panose="020B0403030403020204"/>
              </a:rPr>
              <a:t>terkait</a:t>
            </a:r>
            <a:r>
              <a:rPr lang="en-US" sz="1800" dirty="0">
                <a:solidFill>
                  <a:srgbClr val="92D050"/>
                </a:solidFill>
                <a:latin typeface="Myriad Pro Light" panose="020B0403030403020204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Myriad Pro Light" panose="020B0403030403020204"/>
              </a:rPr>
              <a:t>langsung</a:t>
            </a:r>
            <a:r>
              <a:rPr lang="en-US" sz="1800" dirty="0">
                <a:solidFill>
                  <a:srgbClr val="92D050"/>
                </a:solidFill>
                <a:latin typeface="Myriad Pro Light" panose="020B0403030403020204"/>
              </a:rPr>
              <a:t> </a:t>
            </a:r>
            <a:r>
              <a:rPr lang="en-US" sz="1800" dirty="0" err="1">
                <a:solidFill>
                  <a:srgbClr val="4472C4"/>
                </a:solidFill>
                <a:latin typeface="Myriad Pro Light" panose="020B0403030403020204"/>
              </a:rPr>
              <a:t>dengan</a:t>
            </a:r>
            <a:r>
              <a:rPr lang="en-US" sz="1800" dirty="0">
                <a:solidFill>
                  <a:srgbClr val="4472C4"/>
                </a:solidFill>
                <a:latin typeface="Myriad Pro Light" panose="020B0403030403020204"/>
              </a:rPr>
              <a:t> </a:t>
            </a:r>
            <a:r>
              <a:rPr lang="en-US" sz="1800" i="1" dirty="0">
                <a:solidFill>
                  <a:srgbClr val="92D050"/>
                </a:solidFill>
                <a:latin typeface="Myriad Pro Light" panose="020B0403030403020204"/>
              </a:rPr>
              <a:t>sense of ownership </a:t>
            </a:r>
            <a:r>
              <a:rPr lang="en-US" sz="1800" dirty="0" err="1">
                <a:solidFill>
                  <a:srgbClr val="4472C4"/>
                </a:solidFill>
                <a:latin typeface="Myriad Pro Light" panose="020B0403030403020204"/>
              </a:rPr>
              <a:t>penguna</a:t>
            </a:r>
            <a:r>
              <a:rPr lang="en-US" sz="1800" dirty="0">
                <a:solidFill>
                  <a:srgbClr val="4472C4"/>
                </a:solidFill>
                <a:latin typeface="Myriad Pro Light" panose="020B0403030403020204"/>
              </a:rPr>
              <a:t> </a:t>
            </a:r>
            <a:r>
              <a:rPr lang="en-US" sz="1800" dirty="0" err="1">
                <a:solidFill>
                  <a:srgbClr val="4472C4"/>
                </a:solidFill>
                <a:latin typeface="Myriad Pro Light" panose="020B0403030403020204"/>
              </a:rPr>
              <a:t>dan</a:t>
            </a:r>
            <a:r>
              <a:rPr lang="en-US" sz="1800" dirty="0">
                <a:solidFill>
                  <a:srgbClr val="4472C4"/>
                </a:solidFill>
                <a:latin typeface="Myriad Pro Light" panose="020B0403030403020204"/>
              </a:rPr>
              <a:t> </a:t>
            </a:r>
            <a:r>
              <a:rPr lang="en-US" sz="1800" i="1" dirty="0">
                <a:solidFill>
                  <a:srgbClr val="92D050"/>
                </a:solidFill>
                <a:latin typeface="Myriad Pro Light" panose="020B0403030403020204"/>
              </a:rPr>
              <a:t>sustainability</a:t>
            </a:r>
            <a:r>
              <a:rPr lang="en-US" sz="1800" dirty="0">
                <a:solidFill>
                  <a:srgbClr val="92D050"/>
                </a:solidFill>
                <a:latin typeface="Myriad Pro Light" panose="020B0403030403020204"/>
              </a:rPr>
              <a:t> </a:t>
            </a:r>
            <a:r>
              <a:rPr lang="en-US" sz="1800" dirty="0">
                <a:solidFill>
                  <a:srgbClr val="4472C4"/>
                </a:solidFill>
                <a:latin typeface="Myriad Pro Light" panose="020B0403030403020204"/>
              </a:rPr>
              <a:t>program</a:t>
            </a:r>
            <a:endParaRPr sz="1800" dirty="0">
              <a:solidFill>
                <a:srgbClr val="4472C4"/>
              </a:solidFill>
              <a:latin typeface="Myriad Pro Light" panose="020B0403030403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78" y="2373208"/>
            <a:ext cx="3310510" cy="28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73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riad Pro Light" panose="020B0403030403020204"/>
              </a:rPr>
              <a:t>Data </a:t>
            </a:r>
            <a:r>
              <a:rPr lang="en-US" dirty="0" err="1" smtClean="0">
                <a:latin typeface="Myriad Pro Light" panose="020B0403030403020204"/>
              </a:rPr>
              <a:t>Kredit</a:t>
            </a:r>
            <a:r>
              <a:rPr lang="en-US" dirty="0" smtClean="0">
                <a:latin typeface="Myriad Pro Light" panose="020B0403030403020204"/>
              </a:rPr>
              <a:t> Biogas</a:t>
            </a:r>
            <a:endParaRPr lang="en-US" dirty="0">
              <a:latin typeface="Myriad Pro Light" panose="020B0403030403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062" y="1278221"/>
            <a:ext cx="5061640" cy="384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955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Data </a:t>
            </a:r>
            <a:r>
              <a:rPr kumimoji="0" lang="en-US" sz="1900" b="1" i="0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dari</a:t>
            </a: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8 </a:t>
            </a:r>
            <a:r>
              <a:rPr kumimoji="0" lang="en-US" sz="1900" b="1" i="0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Koperasi</a:t>
            </a:r>
            <a:r>
              <a:rPr kumimoji="0" lang="en-US" sz="19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di </a:t>
            </a:r>
            <a:r>
              <a:rPr kumimoji="0" lang="en-US" sz="1900" b="1" i="0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Jawa</a:t>
            </a:r>
            <a:r>
              <a:rPr kumimoji="0" lang="en-US" sz="19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</a:t>
            </a:r>
            <a:r>
              <a:rPr kumimoji="0" lang="en-US" sz="1900" b="1" i="0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Timur</a:t>
            </a:r>
            <a:r>
              <a:rPr kumimoji="0" lang="en-US" sz="19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</a:t>
            </a:r>
            <a:r>
              <a:rPr kumimoji="0" lang="en-US" sz="1900" b="1" i="0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dan</a:t>
            </a:r>
            <a:r>
              <a:rPr kumimoji="0" lang="en-US" sz="19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</a:t>
            </a:r>
            <a:r>
              <a:rPr kumimoji="0" lang="en-US" sz="1900" b="1" i="0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Jawa</a:t>
            </a:r>
            <a:r>
              <a:rPr kumimoji="0" lang="en-US" sz="19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Myriad Pro Light" panose="020B0403030403020204"/>
                <a:sym typeface="Calibri"/>
              </a:rPr>
              <a:t> Tengah</a:t>
            </a:r>
            <a:endParaRPr kumimoji="0" lang="en-US" sz="19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Myriad Pro Light" panose="020B0403030403020204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5" y="1771161"/>
            <a:ext cx="4732256" cy="3285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913" y="2450253"/>
            <a:ext cx="5684931" cy="2638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446" y="4988923"/>
            <a:ext cx="5120850" cy="25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42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2"/>
          <p:cNvSpPr txBox="1">
            <a:spLocks noGrp="1"/>
          </p:cNvSpPr>
          <p:nvPr>
            <p:ph type="title"/>
          </p:nvPr>
        </p:nvSpPr>
        <p:spPr>
          <a:xfrm>
            <a:off x="651559" y="502969"/>
            <a:ext cx="9221690" cy="583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900"/>
            </a:lvl1pPr>
          </a:lstStyle>
          <a:p>
            <a:pPr algn="ctr"/>
            <a:r>
              <a:rPr lang="en-GB" sz="3600" dirty="0">
                <a:latin typeface="Myriad Pro" panose="020B0403030403020204" pitchFamily="34" charset="0"/>
              </a:rPr>
              <a:t>PROFIL PENERIMA MANFAAT PROGRAM BIRU</a:t>
            </a:r>
            <a:endParaRPr dirty="0">
              <a:latin typeface="Myriad Pro" panose="020B0403030403020204" pitchFamily="34" charset="0"/>
            </a:endParaRPr>
          </a:p>
        </p:txBody>
      </p:sp>
      <p:sp>
        <p:nvSpPr>
          <p:cNvPr id="420" name="Text Placeholder 4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DESA MANDIRI ENERGI</a:t>
            </a:r>
          </a:p>
        </p:txBody>
      </p:sp>
      <p:sp>
        <p:nvSpPr>
          <p:cNvPr id="436" name="Slide Number Placeholder 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97DE20BD-8287-4541-97C1-71D4892CF13E}"/>
              </a:ext>
            </a:extLst>
          </p:cNvPr>
          <p:cNvSpPr/>
          <p:nvPr/>
        </p:nvSpPr>
        <p:spPr>
          <a:xfrm>
            <a:off x="8487336" y="2797561"/>
            <a:ext cx="1979948" cy="34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rIns="45718">
            <a:normAutofit fontScale="92500" lnSpcReduction="10000"/>
          </a:bodyPr>
          <a:lstStyle>
            <a:lvl1pPr algn="ctr" defTabSz="1007943">
              <a:lnSpc>
                <a:spcPct val="90000"/>
              </a:lnSpc>
              <a:spcBef>
                <a:spcPts val="1100"/>
              </a:spcBef>
              <a:defRPr sz="2000" b="1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lang="en-US" dirty="0"/>
              <a:t>Fixed-dome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95486" y="4113897"/>
            <a:ext cx="1417131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24" b="1" dirty="0">
                <a:latin typeface="Helvita"/>
              </a:rPr>
              <a:t>PENGHASILAN</a:t>
            </a:r>
          </a:p>
          <a:p>
            <a:pPr algn="ctr"/>
            <a:r>
              <a:rPr lang="en-GB" sz="1224" b="1" dirty="0">
                <a:latin typeface="Helvita"/>
              </a:rPr>
              <a:t>UTAMA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19590" y="2826045"/>
            <a:ext cx="2867864" cy="1916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24"/>
          </a:p>
        </p:txBody>
      </p:sp>
      <p:graphicFrame>
        <p:nvGraphicFramePr>
          <p:cNvPr id="43" name="Chart 42"/>
          <p:cNvGraphicFramePr/>
          <p:nvPr/>
        </p:nvGraphicFramePr>
        <p:xfrm>
          <a:off x="-452245" y="2094618"/>
          <a:ext cx="4464790" cy="347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4" name="Chart 43"/>
          <p:cNvGraphicFramePr/>
          <p:nvPr/>
        </p:nvGraphicFramePr>
        <p:xfrm>
          <a:off x="6144877" y="2092728"/>
          <a:ext cx="5506284" cy="349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Chart 44"/>
          <p:cNvGraphicFramePr/>
          <p:nvPr/>
        </p:nvGraphicFramePr>
        <p:xfrm>
          <a:off x="3288037" y="2053770"/>
          <a:ext cx="4269277" cy="347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5452435" y="1535115"/>
            <a:ext cx="3045862" cy="839649"/>
            <a:chOff x="6579703" y="1650799"/>
            <a:chExt cx="3047222" cy="777883"/>
          </a:xfrm>
        </p:grpSpPr>
        <p:cxnSp>
          <p:nvCxnSpPr>
            <p:cNvPr id="38" name="Elbow Connector 37"/>
            <p:cNvCxnSpPr/>
            <p:nvPr/>
          </p:nvCxnSpPr>
          <p:spPr>
            <a:xfrm rot="5400000" flipH="1" flipV="1">
              <a:off x="6514237" y="1957337"/>
              <a:ext cx="536811" cy="405880"/>
            </a:xfrm>
            <a:prstGeom prst="bentConnector3">
              <a:avLst>
                <a:gd name="adj1" fmla="val 33777"/>
              </a:avLst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695558" y="1650799"/>
              <a:ext cx="2931367" cy="28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1" b="1" dirty="0" err="1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Kelapa</a:t>
              </a:r>
              <a:endParaRPr lang="en-GB" sz="1401" b="1" dirty="0">
                <a:solidFill>
                  <a:schemeClr val="bg2">
                    <a:lumMod val="50000"/>
                  </a:schemeClr>
                </a:solidFill>
                <a:latin typeface="Myriad Pro Light" panose="020B0403030403020204" pitchFamily="34" charset="0"/>
              </a:endParaRPr>
            </a:p>
          </p:txBody>
        </p:sp>
      </p:grpSp>
      <p:cxnSp>
        <p:nvCxnSpPr>
          <p:cNvPr id="49" name="Elbow Connector 48"/>
          <p:cNvCxnSpPr/>
          <p:nvPr/>
        </p:nvCxnSpPr>
        <p:spPr>
          <a:xfrm rot="5400000" flipH="1" flipV="1">
            <a:off x="1201441" y="5248869"/>
            <a:ext cx="631040" cy="405697"/>
          </a:xfrm>
          <a:prstGeom prst="bentConnector3">
            <a:avLst>
              <a:gd name="adj1" fmla="val -2878"/>
            </a:avLst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6631" y="5618421"/>
            <a:ext cx="116761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1" b="1" dirty="0" err="1">
                <a:solidFill>
                  <a:schemeClr val="bg2">
                    <a:lumMod val="50000"/>
                  </a:schemeClr>
                </a:solidFill>
                <a:latin typeface="Myriad Pro Light" panose="020B0403030403020204" pitchFamily="34" charset="0"/>
              </a:rPr>
              <a:t>Pertanian</a:t>
            </a:r>
            <a:endParaRPr lang="en-GB" sz="1401" b="1" dirty="0">
              <a:solidFill>
                <a:schemeClr val="bg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cxnSp>
        <p:nvCxnSpPr>
          <p:cNvPr id="52" name="Elbow Connector 51"/>
          <p:cNvCxnSpPr/>
          <p:nvPr/>
        </p:nvCxnSpPr>
        <p:spPr>
          <a:xfrm rot="5400000" flipH="1" flipV="1">
            <a:off x="6508896" y="2421926"/>
            <a:ext cx="536571" cy="405699"/>
          </a:xfrm>
          <a:prstGeom prst="bentConnector3">
            <a:avLst>
              <a:gd name="adj1" fmla="val 1331"/>
            </a:avLst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43667" y="2092728"/>
            <a:ext cx="120997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1" b="1" dirty="0" err="1">
                <a:solidFill>
                  <a:schemeClr val="bg2">
                    <a:lumMod val="50000"/>
                  </a:schemeClr>
                </a:solidFill>
                <a:latin typeface="Myriad Pro Light" panose="020B0403030403020204" pitchFamily="34" charset="0"/>
              </a:rPr>
              <a:t>Peternakan</a:t>
            </a:r>
            <a:endParaRPr lang="en-GB" sz="1401" b="1" dirty="0">
              <a:solidFill>
                <a:schemeClr val="bg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394335" y="5122300"/>
            <a:ext cx="868068" cy="682148"/>
            <a:chOff x="5478824" y="5078456"/>
            <a:chExt cx="868456" cy="682453"/>
          </a:xfrm>
        </p:grpSpPr>
        <p:cxnSp>
          <p:nvCxnSpPr>
            <p:cNvPr id="60" name="Elbow Connector 59"/>
            <p:cNvCxnSpPr/>
            <p:nvPr/>
          </p:nvCxnSpPr>
          <p:spPr>
            <a:xfrm rot="5400000" flipH="1" flipV="1">
              <a:off x="5877067" y="5161866"/>
              <a:ext cx="553624" cy="386803"/>
            </a:xfrm>
            <a:prstGeom prst="bentConnector3">
              <a:avLst>
                <a:gd name="adj1" fmla="val 2809"/>
              </a:avLst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478824" y="5452867"/>
              <a:ext cx="584072" cy="30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1" b="1" dirty="0" err="1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Padi</a:t>
              </a:r>
              <a:endParaRPr lang="en-GB" sz="1401" b="1" dirty="0">
                <a:solidFill>
                  <a:schemeClr val="bg2">
                    <a:lumMod val="50000"/>
                  </a:schemeClr>
                </a:solidFill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55969" y="1310491"/>
            <a:ext cx="2027897" cy="1180696"/>
            <a:chOff x="1305778" y="1135317"/>
            <a:chExt cx="2028802" cy="1181222"/>
          </a:xfrm>
        </p:grpSpPr>
        <p:cxnSp>
          <p:nvCxnSpPr>
            <p:cNvPr id="66" name="Elbow Connector 65"/>
            <p:cNvCxnSpPr>
              <a:cxnSpLocks/>
            </p:cNvCxnSpPr>
            <p:nvPr/>
          </p:nvCxnSpPr>
          <p:spPr>
            <a:xfrm rot="16200000" flipV="1">
              <a:off x="2109373" y="1897891"/>
              <a:ext cx="580366" cy="256930"/>
            </a:xfrm>
            <a:prstGeom prst="bentConnector3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305778" y="1135317"/>
              <a:ext cx="2028802" cy="523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1" b="1" dirty="0" err="1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Pedagang</a:t>
              </a:r>
              <a:r>
                <a:rPr lang="en-GB" sz="1401" b="1" dirty="0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 </a:t>
              </a:r>
              <a:r>
                <a:rPr lang="en-GB" sz="1401" b="1" dirty="0" err="1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besar</a:t>
              </a:r>
              <a:r>
                <a:rPr lang="en-GB" sz="1401" b="1" dirty="0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/</a:t>
              </a:r>
              <a:r>
                <a:rPr lang="en-GB" sz="1401" b="1" dirty="0" err="1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eceran</a:t>
              </a:r>
              <a:r>
                <a:rPr lang="en-GB" sz="1401" b="1" dirty="0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 &amp; Rumah </a:t>
              </a:r>
              <a:r>
                <a:rPr lang="en-GB" sz="1401" b="1" dirty="0" err="1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makan</a:t>
              </a:r>
              <a:endParaRPr lang="en-GB" sz="1401" b="1" dirty="0">
                <a:solidFill>
                  <a:schemeClr val="bg2">
                    <a:lumMod val="50000"/>
                  </a:schemeClr>
                </a:solidFill>
                <a:latin typeface="Myriad Pro Light" panose="020B0403030403020204" pitchFamily="34" charset="0"/>
              </a:endParaRPr>
            </a:p>
          </p:txBody>
        </p:sp>
      </p:grpSp>
      <p:cxnSp>
        <p:nvCxnSpPr>
          <p:cNvPr id="70" name="Elbow Connector 69"/>
          <p:cNvCxnSpPr/>
          <p:nvPr/>
        </p:nvCxnSpPr>
        <p:spPr>
          <a:xfrm>
            <a:off x="3877481" y="2357913"/>
            <a:ext cx="516856" cy="496596"/>
          </a:xfrm>
          <a:prstGeom prst="bentConnector3">
            <a:avLst>
              <a:gd name="adj1" fmla="val 100524"/>
            </a:avLst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36890" y="2162659"/>
            <a:ext cx="120997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1" b="1" dirty="0" err="1">
                <a:solidFill>
                  <a:schemeClr val="bg2">
                    <a:lumMod val="50000"/>
                  </a:schemeClr>
                </a:solidFill>
                <a:latin typeface="Myriad Pro Light" panose="020B0403030403020204" pitchFamily="34" charset="0"/>
              </a:rPr>
              <a:t>Hortikultura</a:t>
            </a:r>
            <a:endParaRPr lang="en-GB" sz="1401" b="1" dirty="0">
              <a:solidFill>
                <a:schemeClr val="bg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663174" y="1716329"/>
            <a:ext cx="3045862" cy="777536"/>
            <a:chOff x="2580188" y="1526831"/>
            <a:chExt cx="3047222" cy="777883"/>
          </a:xfrm>
        </p:grpSpPr>
        <p:cxnSp>
          <p:nvCxnSpPr>
            <p:cNvPr id="78" name="Elbow Connector 77"/>
            <p:cNvCxnSpPr/>
            <p:nvPr/>
          </p:nvCxnSpPr>
          <p:spPr>
            <a:xfrm rot="5400000" flipH="1" flipV="1">
              <a:off x="2514722" y="1833369"/>
              <a:ext cx="536811" cy="405880"/>
            </a:xfrm>
            <a:prstGeom prst="bentConnector3">
              <a:avLst>
                <a:gd name="adj1" fmla="val 33777"/>
              </a:avLst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696043" y="1526831"/>
              <a:ext cx="2931367" cy="30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1" b="1" dirty="0" err="1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Kayu</a:t>
              </a:r>
              <a:r>
                <a:rPr lang="en-GB" sz="1401" b="1" dirty="0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 Bakar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877992" y="5213325"/>
            <a:ext cx="1037279" cy="682989"/>
            <a:chOff x="10069823" y="5157907"/>
            <a:chExt cx="1037745" cy="683294"/>
          </a:xfrm>
        </p:grpSpPr>
        <p:cxnSp>
          <p:nvCxnSpPr>
            <p:cNvPr id="82" name="Elbow Connector 81"/>
            <p:cNvCxnSpPr>
              <a:cxnSpLocks/>
            </p:cNvCxnSpPr>
            <p:nvPr/>
          </p:nvCxnSpPr>
          <p:spPr>
            <a:xfrm flipV="1">
              <a:off x="10842683" y="5157907"/>
              <a:ext cx="264885" cy="552432"/>
            </a:xfrm>
            <a:prstGeom prst="bentConnector2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0069823" y="5533158"/>
              <a:ext cx="901838" cy="30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1" b="1" dirty="0">
                  <a:solidFill>
                    <a:schemeClr val="bg2">
                      <a:lumMod val="50000"/>
                    </a:schemeClr>
                  </a:solidFill>
                  <a:latin typeface="Myriad Pro Light" panose="020B0403030403020204" pitchFamily="34" charset="0"/>
                </a:rPr>
                <a:t>LPG 3 Kg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55969" y="6533278"/>
            <a:ext cx="499646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1" dirty="0" err="1">
                <a:solidFill>
                  <a:srgbClr val="112649"/>
                </a:solidFill>
                <a:latin typeface="Myriad Pro" panose="020B0503030403020204" pitchFamily="34" charset="0"/>
              </a:rPr>
              <a:t>Sumber</a:t>
            </a:r>
            <a:r>
              <a:rPr lang="en-GB" sz="1401" dirty="0">
                <a:solidFill>
                  <a:srgbClr val="112649"/>
                </a:solidFill>
                <a:latin typeface="Myriad Pro" panose="020B0503030403020204" pitchFamily="34" charset="0"/>
              </a:rPr>
              <a:t>: Hasil </a:t>
            </a:r>
            <a:r>
              <a:rPr lang="en-GB" sz="1401" dirty="0" err="1">
                <a:solidFill>
                  <a:srgbClr val="112649"/>
                </a:solidFill>
                <a:latin typeface="Myriad Pro" panose="020B0503030403020204" pitchFamily="34" charset="0"/>
              </a:rPr>
              <a:t>laporan</a:t>
            </a:r>
            <a:r>
              <a:rPr lang="en-GB" sz="1401" dirty="0">
                <a:solidFill>
                  <a:srgbClr val="112649"/>
                </a:solidFill>
                <a:latin typeface="Myriad Pro" panose="020B0503030403020204" pitchFamily="34" charset="0"/>
              </a:rPr>
              <a:t> </a:t>
            </a:r>
            <a:r>
              <a:rPr lang="en-GB" sz="1401" dirty="0" err="1">
                <a:solidFill>
                  <a:srgbClr val="112649"/>
                </a:solidFill>
                <a:latin typeface="Myriad Pro" panose="020B0503030403020204" pitchFamily="34" charset="0"/>
              </a:rPr>
              <a:t>konsultan</a:t>
            </a:r>
            <a:r>
              <a:rPr lang="en-GB" sz="1401" dirty="0">
                <a:solidFill>
                  <a:srgbClr val="112649"/>
                </a:solidFill>
                <a:latin typeface="Myriad Pro" panose="020B0503030403020204" pitchFamily="34" charset="0"/>
              </a:rPr>
              <a:t> data </a:t>
            </a:r>
            <a:r>
              <a:rPr lang="en-GB" sz="1401" dirty="0" err="1">
                <a:solidFill>
                  <a:srgbClr val="112649"/>
                </a:solidFill>
                <a:latin typeface="Myriad Pro" panose="020B0503030403020204" pitchFamily="34" charset="0"/>
              </a:rPr>
              <a:t>analitik</a:t>
            </a:r>
            <a:r>
              <a:rPr lang="en-GB" sz="1401" dirty="0">
                <a:solidFill>
                  <a:srgbClr val="112649"/>
                </a:solidFill>
                <a:latin typeface="Myriad Pro" panose="020B0503030403020204" pitchFamily="34" charset="0"/>
              </a:rPr>
              <a:t> Program BIRU</a:t>
            </a:r>
          </a:p>
        </p:txBody>
      </p:sp>
    </p:spTree>
    <p:extLst>
      <p:ext uri="{BB962C8B-B14F-4D97-AF65-F5344CB8AC3E}">
        <p14:creationId xmlns:p14="http://schemas.microsoft.com/office/powerpoint/2010/main" val="18606925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61" y="0"/>
            <a:ext cx="10747022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Rounded Rectangle 86"/>
          <p:cNvSpPr/>
          <p:nvPr/>
        </p:nvSpPr>
        <p:spPr>
          <a:xfrm>
            <a:off x="-1652908" y="5389357"/>
            <a:ext cx="3389993" cy="138365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9550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9" name="Picture 41" descr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7" y="5566251"/>
            <a:ext cx="959449" cy="1029865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TextBox 7"/>
          <p:cNvSpPr txBox="1"/>
          <p:nvPr/>
        </p:nvSpPr>
        <p:spPr>
          <a:xfrm>
            <a:off x="1977585" y="5651847"/>
            <a:ext cx="385354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95505">
              <a:defRPr sz="1400" b="1">
                <a:solidFill>
                  <a:srgbClr val="A5CD39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Yayasan Rumah Energi</a:t>
            </a:r>
          </a:p>
        </p:txBody>
      </p:sp>
      <p:sp>
        <p:nvSpPr>
          <p:cNvPr id="611" name="Find our activities:"/>
          <p:cNvSpPr txBox="1"/>
          <p:nvPr/>
        </p:nvSpPr>
        <p:spPr>
          <a:xfrm>
            <a:off x="1975060" y="5284047"/>
            <a:ext cx="143078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95505">
              <a:defRPr sz="1400">
                <a:solidFill>
                  <a:srgbClr val="FFFFFF"/>
                </a:solidFill>
              </a:defRPr>
            </a:lvl1pPr>
          </a:lstStyle>
          <a:p>
            <a:r>
              <a:t>Find our activities:</a:t>
            </a:r>
          </a:p>
        </p:txBody>
      </p:sp>
      <p:sp>
        <p:nvSpPr>
          <p:cNvPr id="612" name="TextBox 8"/>
          <p:cNvSpPr txBox="1"/>
          <p:nvPr/>
        </p:nvSpPr>
        <p:spPr>
          <a:xfrm>
            <a:off x="1963918" y="5999903"/>
            <a:ext cx="2440951" cy="59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95505">
              <a:defRPr sz="12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Jl. Pejaten Barat No.30A, Ps. Minggu,</a:t>
            </a:r>
          </a:p>
          <a:p>
            <a:pPr defTabSz="995505">
              <a:defRPr sz="12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Jakarta Selatan, DKI Jakarta 12550</a:t>
            </a:r>
          </a:p>
        </p:txBody>
      </p:sp>
      <p:sp>
        <p:nvSpPr>
          <p:cNvPr id="613" name="Line"/>
          <p:cNvSpPr/>
          <p:nvPr/>
        </p:nvSpPr>
        <p:spPr>
          <a:xfrm flipV="1">
            <a:off x="4428501" y="6011654"/>
            <a:ext cx="1" cy="393060"/>
          </a:xfrm>
          <a:prstGeom prst="line">
            <a:avLst/>
          </a:prstGeom>
          <a:ln w="12700">
            <a:solidFill>
              <a:srgbClr val="A1CD3A"/>
            </a:solidFill>
          </a:ln>
        </p:spPr>
        <p:txBody>
          <a:bodyPr lIns="45718" tIns="45718" rIns="45718" bIns="45718"/>
          <a:lstStyle/>
          <a:p>
            <a:pPr defTabSz="995505"/>
            <a:endParaRPr/>
          </a:p>
        </p:txBody>
      </p:sp>
      <p:sp>
        <p:nvSpPr>
          <p:cNvPr id="614" name="TextBox 10"/>
          <p:cNvSpPr txBox="1"/>
          <p:nvPr/>
        </p:nvSpPr>
        <p:spPr>
          <a:xfrm>
            <a:off x="4631701" y="5999903"/>
            <a:ext cx="2246450" cy="41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95505">
              <a:defRPr sz="12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>
                <a:solidFill>
                  <a:srgbClr val="A1CD3A"/>
                </a:solidFill>
              </a:rPr>
              <a:t>Tel. </a:t>
            </a:r>
            <a:r>
              <a:t>+62-21 782 1086 / 782 1090 </a:t>
            </a:r>
          </a:p>
          <a:p>
            <a:pPr defTabSz="995505">
              <a:defRPr sz="12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>
                <a:solidFill>
                  <a:srgbClr val="A1CD3A"/>
                </a:solidFill>
              </a:rPr>
              <a:t>Fax.</a:t>
            </a:r>
            <a:r>
              <a:t> +62-21 780 4443</a:t>
            </a:r>
          </a:p>
        </p:txBody>
      </p:sp>
      <p:sp>
        <p:nvSpPr>
          <p:cNvPr id="615" name="TextBox 10"/>
          <p:cNvSpPr txBox="1"/>
          <p:nvPr/>
        </p:nvSpPr>
        <p:spPr>
          <a:xfrm>
            <a:off x="7103967" y="5999903"/>
            <a:ext cx="2246451" cy="59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95505">
              <a:defRPr sz="1200">
                <a:solidFill>
                  <a:srgbClr val="A5CD39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E-mail. </a:t>
            </a:r>
            <a:r>
              <a:rPr>
                <a:solidFill>
                  <a:srgbClr val="FFFFFF"/>
                </a:solidFill>
              </a:rPr>
              <a:t>info@rumahenergi.org</a:t>
            </a:r>
          </a:p>
          <a:p>
            <a:pPr defTabSz="995505">
              <a:defRPr sz="1200" b="1">
                <a:solidFill>
                  <a:srgbClr val="A5CD39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>
                <a:solidFill>
                  <a:srgbClr val="FFFFFF"/>
                </a:solidFill>
              </a:rPr>
              <a:t>www.rumahenergi.org</a:t>
            </a:r>
          </a:p>
          <a:p>
            <a:pPr defTabSz="995505">
              <a:defRPr sz="1200">
                <a:solidFill>
                  <a:srgbClr val="3164A4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t>www.rumahenergi.org</a:t>
            </a:r>
          </a:p>
        </p:txBody>
      </p:sp>
      <p:sp>
        <p:nvSpPr>
          <p:cNvPr id="616" name="Line"/>
          <p:cNvSpPr/>
          <p:nvPr/>
        </p:nvSpPr>
        <p:spPr>
          <a:xfrm flipV="1">
            <a:off x="6879601" y="6011654"/>
            <a:ext cx="1" cy="393060"/>
          </a:xfrm>
          <a:prstGeom prst="line">
            <a:avLst/>
          </a:prstGeom>
          <a:ln w="12700">
            <a:solidFill>
              <a:srgbClr val="A1CD3A"/>
            </a:solidFill>
          </a:ln>
        </p:spPr>
        <p:txBody>
          <a:bodyPr lIns="45718" tIns="45718" rIns="45718" bIns="45718"/>
          <a:lstStyle/>
          <a:p>
            <a:pPr defTabSz="995505"/>
            <a:endParaRPr/>
          </a:p>
        </p:txBody>
      </p:sp>
      <p:pic>
        <p:nvPicPr>
          <p:cNvPr id="6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18" y="6484087"/>
            <a:ext cx="6858148" cy="245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955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955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955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955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320</Words>
  <Application>Microsoft Office PowerPoint</Application>
  <PresentationFormat>Custom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Helvita</vt:lpstr>
      <vt:lpstr>Myriad Pro</vt:lpstr>
      <vt:lpstr>Myriad Pro Light</vt:lpstr>
      <vt:lpstr>Office Theme</vt:lpstr>
      <vt:lpstr>PowerPoint Presentation</vt:lpstr>
      <vt:lpstr>PowerPoint Presentation</vt:lpstr>
      <vt:lpstr>10  TAHUN PROGRAM BIOGAS RUMAH</vt:lpstr>
      <vt:lpstr>PowerPoint Presentation</vt:lpstr>
      <vt:lpstr>Data Kredit Biogas</vt:lpstr>
      <vt:lpstr>PROFIL PENERIMA MANFAAT PROGRAM BIRU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 YRE</dc:creator>
  <cp:lastModifiedBy>Staff YRE</cp:lastModifiedBy>
  <cp:revision>37</cp:revision>
  <dcterms:modified xsi:type="dcterms:W3CDTF">2021-02-09T02:08:23Z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1845130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